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7" r:id="rId13"/>
    <p:sldId id="266" r:id="rId14"/>
    <p:sldId id="269" r:id="rId15"/>
    <p:sldId id="270" r:id="rId16"/>
    <p:sldId id="271" r:id="rId17"/>
    <p:sldId id="272" r:id="rId18"/>
    <p:sldId id="273" r:id="rId19"/>
    <p:sldId id="274" r:id="rId20"/>
    <p:sldId id="275" r:id="rId21"/>
    <p:sldId id="283" r:id="rId22"/>
    <p:sldId id="284" r:id="rId23"/>
    <p:sldId id="276" r:id="rId24"/>
    <p:sldId id="277" r:id="rId25"/>
    <p:sldId id="278" r:id="rId26"/>
    <p:sldId id="279" r:id="rId27"/>
    <p:sldId id="280" r:id="rId28"/>
    <p:sldId id="281" r:id="rId29"/>
    <p:sldId id="285" r:id="rId30"/>
    <p:sldId id="286" r:id="rId31"/>
    <p:sldId id="287" r:id="rId32"/>
    <p:sldId id="289" r:id="rId33"/>
    <p:sldId id="290" r:id="rId34"/>
    <p:sldId id="288" r:id="rId35"/>
    <p:sldId id="291" r:id="rId36"/>
    <p:sldId id="282" r:id="rId37"/>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E19B40-CB54-41C3-9459-7CCA38430349}" type="datetimeFigureOut">
              <a:rPr lang="sr-Latn-RS" smtClean="0"/>
              <a:t>27.6.2016</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587584D0-0337-45F5-B354-50953B17DB37}" type="slidenum">
              <a:rPr lang="sr-Latn-RS" smtClean="0"/>
              <a:t>‹#›</a:t>
            </a:fld>
            <a:endParaRPr lang="sr-Latn-RS"/>
          </a:p>
        </p:txBody>
      </p:sp>
    </p:spTree>
    <p:extLst>
      <p:ext uri="{BB962C8B-B14F-4D97-AF65-F5344CB8AC3E}">
        <p14:creationId xmlns:p14="http://schemas.microsoft.com/office/powerpoint/2010/main" val="3125945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E19B40-CB54-41C3-9459-7CCA38430349}" type="datetimeFigureOut">
              <a:rPr lang="sr-Latn-RS" smtClean="0"/>
              <a:t>27.6.2016</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587584D0-0337-45F5-B354-50953B17DB37}" type="slidenum">
              <a:rPr lang="sr-Latn-RS" smtClean="0"/>
              <a:t>‹#›</a:t>
            </a:fld>
            <a:endParaRPr lang="sr-Latn-RS"/>
          </a:p>
        </p:txBody>
      </p:sp>
    </p:spTree>
    <p:extLst>
      <p:ext uri="{BB962C8B-B14F-4D97-AF65-F5344CB8AC3E}">
        <p14:creationId xmlns:p14="http://schemas.microsoft.com/office/powerpoint/2010/main" val="1104141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E19B40-CB54-41C3-9459-7CCA38430349}" type="datetimeFigureOut">
              <a:rPr lang="sr-Latn-RS" smtClean="0"/>
              <a:t>27.6.2016</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587584D0-0337-45F5-B354-50953B17DB37}" type="slidenum">
              <a:rPr lang="sr-Latn-RS" smtClean="0"/>
              <a:t>‹#›</a:t>
            </a:fld>
            <a:endParaRPr lang="sr-Latn-R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3475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E19B40-CB54-41C3-9459-7CCA38430349}" type="datetimeFigureOut">
              <a:rPr lang="sr-Latn-RS" smtClean="0"/>
              <a:t>27.6.2016</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587584D0-0337-45F5-B354-50953B17DB37}" type="slidenum">
              <a:rPr lang="sr-Latn-RS" smtClean="0"/>
              <a:t>‹#›</a:t>
            </a:fld>
            <a:endParaRPr lang="sr-Latn-RS"/>
          </a:p>
        </p:txBody>
      </p:sp>
    </p:spTree>
    <p:extLst>
      <p:ext uri="{BB962C8B-B14F-4D97-AF65-F5344CB8AC3E}">
        <p14:creationId xmlns:p14="http://schemas.microsoft.com/office/powerpoint/2010/main" val="610421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E19B40-CB54-41C3-9459-7CCA38430349}" type="datetimeFigureOut">
              <a:rPr lang="sr-Latn-RS" smtClean="0"/>
              <a:t>27.6.2016</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587584D0-0337-45F5-B354-50953B17DB37}" type="slidenum">
              <a:rPr lang="sr-Latn-RS" smtClean="0"/>
              <a:t>‹#›</a:t>
            </a:fld>
            <a:endParaRPr lang="sr-Latn-R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97284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E19B40-CB54-41C3-9459-7CCA38430349}" type="datetimeFigureOut">
              <a:rPr lang="sr-Latn-RS" smtClean="0"/>
              <a:t>27.6.2016</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587584D0-0337-45F5-B354-50953B17DB37}" type="slidenum">
              <a:rPr lang="sr-Latn-RS" smtClean="0"/>
              <a:t>‹#›</a:t>
            </a:fld>
            <a:endParaRPr lang="sr-Latn-RS"/>
          </a:p>
        </p:txBody>
      </p:sp>
    </p:spTree>
    <p:extLst>
      <p:ext uri="{BB962C8B-B14F-4D97-AF65-F5344CB8AC3E}">
        <p14:creationId xmlns:p14="http://schemas.microsoft.com/office/powerpoint/2010/main" val="83349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E19B40-CB54-41C3-9459-7CCA38430349}" type="datetimeFigureOut">
              <a:rPr lang="sr-Latn-RS" smtClean="0"/>
              <a:t>27.6.2016</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587584D0-0337-45F5-B354-50953B17DB37}" type="slidenum">
              <a:rPr lang="sr-Latn-RS" smtClean="0"/>
              <a:t>‹#›</a:t>
            </a:fld>
            <a:endParaRPr lang="sr-Latn-RS"/>
          </a:p>
        </p:txBody>
      </p:sp>
    </p:spTree>
    <p:extLst>
      <p:ext uri="{BB962C8B-B14F-4D97-AF65-F5344CB8AC3E}">
        <p14:creationId xmlns:p14="http://schemas.microsoft.com/office/powerpoint/2010/main" val="2954494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E19B40-CB54-41C3-9459-7CCA38430349}" type="datetimeFigureOut">
              <a:rPr lang="sr-Latn-RS" smtClean="0"/>
              <a:t>27.6.2016</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587584D0-0337-45F5-B354-50953B17DB37}" type="slidenum">
              <a:rPr lang="sr-Latn-RS" smtClean="0"/>
              <a:t>‹#›</a:t>
            </a:fld>
            <a:endParaRPr lang="sr-Latn-RS"/>
          </a:p>
        </p:txBody>
      </p:sp>
    </p:spTree>
    <p:extLst>
      <p:ext uri="{BB962C8B-B14F-4D97-AF65-F5344CB8AC3E}">
        <p14:creationId xmlns:p14="http://schemas.microsoft.com/office/powerpoint/2010/main" val="144264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E19B40-CB54-41C3-9459-7CCA38430349}" type="datetimeFigureOut">
              <a:rPr lang="sr-Latn-RS" smtClean="0"/>
              <a:t>27.6.2016</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587584D0-0337-45F5-B354-50953B17DB37}" type="slidenum">
              <a:rPr lang="sr-Latn-RS" smtClean="0"/>
              <a:t>‹#›</a:t>
            </a:fld>
            <a:endParaRPr lang="sr-Latn-RS"/>
          </a:p>
        </p:txBody>
      </p:sp>
    </p:spTree>
    <p:extLst>
      <p:ext uri="{BB962C8B-B14F-4D97-AF65-F5344CB8AC3E}">
        <p14:creationId xmlns:p14="http://schemas.microsoft.com/office/powerpoint/2010/main" val="244722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E19B40-CB54-41C3-9459-7CCA38430349}" type="datetimeFigureOut">
              <a:rPr lang="sr-Latn-RS" smtClean="0"/>
              <a:t>27.6.2016</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587584D0-0337-45F5-B354-50953B17DB37}" type="slidenum">
              <a:rPr lang="sr-Latn-RS" smtClean="0"/>
              <a:t>‹#›</a:t>
            </a:fld>
            <a:endParaRPr lang="sr-Latn-RS"/>
          </a:p>
        </p:txBody>
      </p:sp>
    </p:spTree>
    <p:extLst>
      <p:ext uri="{BB962C8B-B14F-4D97-AF65-F5344CB8AC3E}">
        <p14:creationId xmlns:p14="http://schemas.microsoft.com/office/powerpoint/2010/main" val="4274985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E19B40-CB54-41C3-9459-7CCA38430349}" type="datetimeFigureOut">
              <a:rPr lang="sr-Latn-RS" smtClean="0"/>
              <a:t>27.6.2016</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587584D0-0337-45F5-B354-50953B17DB37}" type="slidenum">
              <a:rPr lang="sr-Latn-RS" smtClean="0"/>
              <a:t>‹#›</a:t>
            </a:fld>
            <a:endParaRPr lang="sr-Latn-RS"/>
          </a:p>
        </p:txBody>
      </p:sp>
    </p:spTree>
    <p:extLst>
      <p:ext uri="{BB962C8B-B14F-4D97-AF65-F5344CB8AC3E}">
        <p14:creationId xmlns:p14="http://schemas.microsoft.com/office/powerpoint/2010/main" val="1369919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E19B40-CB54-41C3-9459-7CCA38430349}" type="datetimeFigureOut">
              <a:rPr lang="sr-Latn-RS" smtClean="0"/>
              <a:t>27.6.2016</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587584D0-0337-45F5-B354-50953B17DB37}" type="slidenum">
              <a:rPr lang="sr-Latn-RS" smtClean="0"/>
              <a:t>‹#›</a:t>
            </a:fld>
            <a:endParaRPr lang="sr-Latn-RS"/>
          </a:p>
        </p:txBody>
      </p:sp>
    </p:spTree>
    <p:extLst>
      <p:ext uri="{BB962C8B-B14F-4D97-AF65-F5344CB8AC3E}">
        <p14:creationId xmlns:p14="http://schemas.microsoft.com/office/powerpoint/2010/main" val="86649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E19B40-CB54-41C3-9459-7CCA38430349}" type="datetimeFigureOut">
              <a:rPr lang="sr-Latn-RS" smtClean="0"/>
              <a:t>27.6.2016</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587584D0-0337-45F5-B354-50953B17DB37}" type="slidenum">
              <a:rPr lang="sr-Latn-RS" smtClean="0"/>
              <a:t>‹#›</a:t>
            </a:fld>
            <a:endParaRPr lang="sr-Latn-RS"/>
          </a:p>
        </p:txBody>
      </p:sp>
    </p:spTree>
    <p:extLst>
      <p:ext uri="{BB962C8B-B14F-4D97-AF65-F5344CB8AC3E}">
        <p14:creationId xmlns:p14="http://schemas.microsoft.com/office/powerpoint/2010/main" val="3234441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E19B40-CB54-41C3-9459-7CCA38430349}" type="datetimeFigureOut">
              <a:rPr lang="sr-Latn-RS" smtClean="0"/>
              <a:t>27.6.2016</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587584D0-0337-45F5-B354-50953B17DB37}" type="slidenum">
              <a:rPr lang="sr-Latn-RS" smtClean="0"/>
              <a:t>‹#›</a:t>
            </a:fld>
            <a:endParaRPr lang="sr-Latn-RS"/>
          </a:p>
        </p:txBody>
      </p:sp>
    </p:spTree>
    <p:extLst>
      <p:ext uri="{BB962C8B-B14F-4D97-AF65-F5344CB8AC3E}">
        <p14:creationId xmlns:p14="http://schemas.microsoft.com/office/powerpoint/2010/main" val="2173669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E19B40-CB54-41C3-9459-7CCA38430349}" type="datetimeFigureOut">
              <a:rPr lang="sr-Latn-RS" smtClean="0"/>
              <a:t>27.6.2016</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587584D0-0337-45F5-B354-50953B17DB37}" type="slidenum">
              <a:rPr lang="sr-Latn-RS" smtClean="0"/>
              <a:t>‹#›</a:t>
            </a:fld>
            <a:endParaRPr lang="sr-Latn-RS"/>
          </a:p>
        </p:txBody>
      </p:sp>
    </p:spTree>
    <p:extLst>
      <p:ext uri="{BB962C8B-B14F-4D97-AF65-F5344CB8AC3E}">
        <p14:creationId xmlns:p14="http://schemas.microsoft.com/office/powerpoint/2010/main" val="3597510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E19B40-CB54-41C3-9459-7CCA38430349}" type="datetimeFigureOut">
              <a:rPr lang="sr-Latn-RS" smtClean="0"/>
              <a:t>27.6.2016</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587584D0-0337-45F5-B354-50953B17DB37}" type="slidenum">
              <a:rPr lang="sr-Latn-RS" smtClean="0"/>
              <a:t>‹#›</a:t>
            </a:fld>
            <a:endParaRPr lang="sr-Latn-RS"/>
          </a:p>
        </p:txBody>
      </p:sp>
    </p:spTree>
    <p:extLst>
      <p:ext uri="{BB962C8B-B14F-4D97-AF65-F5344CB8AC3E}">
        <p14:creationId xmlns:p14="http://schemas.microsoft.com/office/powerpoint/2010/main" val="3850492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E19B40-CB54-41C3-9459-7CCA38430349}" type="datetimeFigureOut">
              <a:rPr lang="sr-Latn-RS" smtClean="0"/>
              <a:t>27.6.2016</a:t>
            </a:fld>
            <a:endParaRPr lang="sr-Latn-R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87584D0-0337-45F5-B354-50953B17DB37}" type="slidenum">
              <a:rPr lang="sr-Latn-RS" smtClean="0"/>
              <a:t>‹#›</a:t>
            </a:fld>
            <a:endParaRPr lang="sr-Latn-RS"/>
          </a:p>
        </p:txBody>
      </p:sp>
    </p:spTree>
    <p:extLst>
      <p:ext uri="{BB962C8B-B14F-4D97-AF65-F5344CB8AC3E}">
        <p14:creationId xmlns:p14="http://schemas.microsoft.com/office/powerpoint/2010/main" val="42697504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t>РЕФОРМА СИСТЕМА ПЛАТА У ЈАВНОМ СЕКТОРУ</a:t>
            </a:r>
            <a:endParaRPr lang="sr-Latn-RS" dirty="0"/>
          </a:p>
        </p:txBody>
      </p:sp>
      <p:sp>
        <p:nvSpPr>
          <p:cNvPr id="3" name="Subtitle 2"/>
          <p:cNvSpPr>
            <a:spLocks noGrp="1"/>
          </p:cNvSpPr>
          <p:nvPr>
            <p:ph type="subTitle" idx="1"/>
          </p:nvPr>
        </p:nvSpPr>
        <p:spPr/>
        <p:txBody>
          <a:bodyPr/>
          <a:lstStyle/>
          <a:p>
            <a:pPr algn="r"/>
            <a:r>
              <a:rPr lang="sr-Cyrl-RS" dirty="0" smtClean="0"/>
              <a:t>Ивана Савићевић</a:t>
            </a:r>
          </a:p>
          <a:p>
            <a:endParaRPr lang="sr-Latn-RS" dirty="0"/>
          </a:p>
        </p:txBody>
      </p:sp>
    </p:spTree>
    <p:extLst>
      <p:ext uri="{BB962C8B-B14F-4D97-AF65-F5344CB8AC3E}">
        <p14:creationId xmlns:p14="http://schemas.microsoft.com/office/powerpoint/2010/main" val="3364635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2900"/>
            <a:ext cx="8596668" cy="1153391"/>
          </a:xfrm>
        </p:spPr>
        <p:txBody>
          <a:bodyPr>
            <a:normAutofit fontScale="90000"/>
          </a:bodyPr>
          <a:lstStyle/>
          <a:p>
            <a:r>
              <a:rPr lang="sr-Cyrl-RS" dirty="0" smtClean="0"/>
              <a:t>Основна плата</a:t>
            </a:r>
            <a:br>
              <a:rPr lang="sr-Cyrl-RS" dirty="0" smtClean="0"/>
            </a:br>
            <a:endParaRPr lang="sr-Latn-RS" dirty="0"/>
          </a:p>
        </p:txBody>
      </p:sp>
      <p:sp>
        <p:nvSpPr>
          <p:cNvPr id="3" name="Content Placeholder 2"/>
          <p:cNvSpPr>
            <a:spLocks noGrp="1"/>
          </p:cNvSpPr>
          <p:nvPr>
            <p:ph idx="1"/>
          </p:nvPr>
        </p:nvSpPr>
        <p:spPr>
          <a:xfrm>
            <a:off x="677334" y="1569027"/>
            <a:ext cx="8596668" cy="4852555"/>
          </a:xfrm>
        </p:spPr>
        <p:txBody>
          <a:bodyPr>
            <a:normAutofit/>
          </a:bodyPr>
          <a:lstStyle/>
          <a:p>
            <a:pPr>
              <a:buFont typeface="Wingdings" pitchFamily="2" charset="2"/>
              <a:buChar char="v"/>
            </a:pPr>
            <a:r>
              <a:rPr lang="sr-Cyrl-RS" sz="2000" dirty="0" smtClean="0"/>
              <a:t>Елементи за одређивање основне плате су заједнички за највећи део јавног сектора</a:t>
            </a:r>
          </a:p>
          <a:p>
            <a:pPr marL="1028700" indent="-1028700">
              <a:buFont typeface="+mj-lt"/>
              <a:buAutoNum type="romanUcPeriod"/>
            </a:pPr>
            <a:r>
              <a:rPr lang="sr-Cyrl-RS" dirty="0" smtClean="0"/>
              <a:t>Основица × коефицијент</a:t>
            </a:r>
          </a:p>
          <a:p>
            <a:pPr marL="1028700" indent="-1028700">
              <a:buFont typeface="+mj-lt"/>
              <a:buAutoNum type="romanUcPeriod"/>
            </a:pPr>
            <a:r>
              <a:rPr lang="sr-Cyrl-RS" dirty="0" smtClean="0"/>
              <a:t>Основица × (коефицијент + корективни коефицијент)</a:t>
            </a:r>
          </a:p>
          <a:p>
            <a:pPr>
              <a:buFont typeface="Wingdings" pitchFamily="2" charset="2"/>
              <a:buChar char="v"/>
            </a:pPr>
            <a:r>
              <a:rPr lang="sr-Cyrl-RS" sz="2000" dirty="0" smtClean="0"/>
              <a:t>Изузетак: ППВС и функционери </a:t>
            </a:r>
          </a:p>
          <a:p>
            <a:pPr>
              <a:buFont typeface="Wingdings" pitchFamily="2" charset="2"/>
              <a:buChar char="v"/>
            </a:pPr>
            <a:r>
              <a:rPr lang="sr-Cyrl-RS" sz="2000" dirty="0" smtClean="0"/>
              <a:t>Исплаћује се за пуно радно време или радно време које је изједначено са пуним </a:t>
            </a:r>
          </a:p>
          <a:p>
            <a:pPr lvl="1">
              <a:buFont typeface="Wingdings" pitchFamily="2" charset="2"/>
              <a:buChar char="v"/>
            </a:pPr>
            <a:r>
              <a:rPr lang="sr-Cyrl-RS" dirty="0" smtClean="0"/>
              <a:t>За непуно радно време се исплаћује сразмерно времену проведеном на раду</a:t>
            </a:r>
          </a:p>
          <a:p>
            <a:pPr>
              <a:buFont typeface="Wingdings" pitchFamily="2" charset="2"/>
              <a:buChar char="v"/>
            </a:pPr>
            <a:r>
              <a:rPr lang="sr-Cyrl-RS" sz="2000" dirty="0" smtClean="0"/>
              <a:t>Месечно се исказује – исплаћује се у истом износу без обзира на број радних сати у том месецу</a:t>
            </a:r>
          </a:p>
          <a:p>
            <a:pPr>
              <a:buFont typeface="Wingdings" pitchFamily="2" charset="2"/>
              <a:buChar char="v"/>
            </a:pPr>
            <a:endParaRPr lang="sr-Cyrl-RS" sz="5600" dirty="0" smtClean="0"/>
          </a:p>
          <a:p>
            <a:pPr lvl="1">
              <a:buFont typeface="Wingdings" pitchFamily="2" charset="2"/>
              <a:buChar char="v"/>
            </a:pPr>
            <a:endParaRPr lang="sr-Cyrl-RS" sz="4800" dirty="0" smtClean="0"/>
          </a:p>
          <a:p>
            <a:pPr lvl="2">
              <a:buFont typeface="Wingdings" pitchFamily="2" charset="2"/>
              <a:buChar char="v"/>
            </a:pPr>
            <a:endParaRPr lang="sr-Cyrl-RS" dirty="0"/>
          </a:p>
          <a:p>
            <a:pPr lvl="1">
              <a:buFont typeface="Arial" pitchFamily="34" charset="0"/>
              <a:buChar char="•"/>
            </a:pPr>
            <a:endParaRPr lang="sr-Cyrl-RS" dirty="0"/>
          </a:p>
          <a:p>
            <a:endParaRPr lang="en-US" dirty="0"/>
          </a:p>
        </p:txBody>
      </p:sp>
    </p:spTree>
    <p:extLst>
      <p:ext uri="{BB962C8B-B14F-4D97-AF65-F5344CB8AC3E}">
        <p14:creationId xmlns:p14="http://schemas.microsoft.com/office/powerpoint/2010/main" val="1376290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Основица </a:t>
            </a:r>
            <a:endParaRPr lang="sr-Latn-RS" dirty="0"/>
          </a:p>
        </p:txBody>
      </p:sp>
      <p:sp>
        <p:nvSpPr>
          <p:cNvPr id="3" name="Content Placeholder 2"/>
          <p:cNvSpPr>
            <a:spLocks noGrp="1"/>
          </p:cNvSpPr>
          <p:nvPr>
            <p:ph idx="1"/>
          </p:nvPr>
        </p:nvSpPr>
        <p:spPr>
          <a:xfrm>
            <a:off x="677334" y="1558635"/>
            <a:ext cx="8596668" cy="5424055"/>
          </a:xfrm>
        </p:spPr>
        <p:txBody>
          <a:bodyPr>
            <a:normAutofit fontScale="25000" lnSpcReduction="20000"/>
          </a:bodyPr>
          <a:lstStyle/>
          <a:p>
            <a:pPr lvl="1">
              <a:buFont typeface="Wingdings" pitchFamily="2" charset="2"/>
              <a:buChar char="v"/>
            </a:pPr>
            <a:r>
              <a:rPr lang="sr-Cyrl-RS" sz="6400" dirty="0" smtClean="0"/>
              <a:t>Јединствена </a:t>
            </a:r>
            <a:r>
              <a:rPr lang="sr-Cyrl-RS" sz="6400" dirty="0"/>
              <a:t>за све запослене у ЈС - важи од </a:t>
            </a:r>
            <a:r>
              <a:rPr lang="sr-Cyrl-RS" sz="6400" u="sng" dirty="0"/>
              <a:t>2017. године</a:t>
            </a:r>
          </a:p>
          <a:p>
            <a:pPr lvl="2">
              <a:buFont typeface="Wingdings" pitchFamily="2" charset="2"/>
              <a:buChar char="v"/>
            </a:pPr>
            <a:r>
              <a:rPr lang="sr-Cyrl-RS" sz="4600" dirty="0"/>
              <a:t>Изузетак: за полицијске службенике од 2018. године </a:t>
            </a:r>
          </a:p>
          <a:p>
            <a:pPr lvl="2">
              <a:buFont typeface="Wingdings" pitchFamily="2" charset="2"/>
              <a:buChar char="v"/>
            </a:pPr>
            <a:r>
              <a:rPr lang="sr-Cyrl-RS" sz="4600" u="sng" dirty="0"/>
              <a:t>Могући изузетак: </a:t>
            </a:r>
            <a:r>
              <a:rPr lang="sr-Cyrl-RS" sz="4600" dirty="0"/>
              <a:t>за запослене у АП иЈЛС</a:t>
            </a:r>
            <a:endParaRPr lang="sr-Cyrl-RS" sz="4600" u="sng" dirty="0"/>
          </a:p>
          <a:p>
            <a:pPr lvl="1">
              <a:buFont typeface="Wingdings" pitchFamily="2" charset="2"/>
              <a:buChar char="v"/>
            </a:pPr>
            <a:r>
              <a:rPr lang="sr-Cyrl-RS" sz="6400" dirty="0"/>
              <a:t>Омогућава упоредивост плата кроз упоредивост коефицијената</a:t>
            </a:r>
          </a:p>
          <a:p>
            <a:pPr lvl="1">
              <a:buFont typeface="Wingdings" pitchFamily="2" charset="2"/>
              <a:buChar char="v"/>
            </a:pPr>
            <a:r>
              <a:rPr lang="sr-Cyrl-CS" sz="6400" dirty="0"/>
              <a:t>Јединствена основица </a:t>
            </a:r>
            <a:r>
              <a:rPr lang="sr-Cyrl-CS" sz="6400" u="sng" dirty="0"/>
              <a:t>у 2016. години</a:t>
            </a:r>
          </a:p>
          <a:p>
            <a:pPr lvl="2"/>
            <a:r>
              <a:rPr lang="sr-Cyrl-CS" sz="4800" dirty="0"/>
              <a:t>основица за држ.службенике од 17.101,29 динара </a:t>
            </a:r>
          </a:p>
          <a:p>
            <a:pPr lvl="2"/>
            <a:r>
              <a:rPr lang="sr-Cyrl-CS" sz="4800" dirty="0"/>
              <a:t>Увешће се у року од 90 дана од дана ступања на снагу закона (до краја маја ове године) </a:t>
            </a:r>
          </a:p>
          <a:p>
            <a:pPr lvl="2"/>
            <a:r>
              <a:rPr lang="sr-Cyrl-CS" sz="4800" dirty="0"/>
              <a:t>извршиће се измена коефицијената у постојећим уредбама за запослене у јавним службама и органима аутономне покрајине и јединица локалне самоуправе</a:t>
            </a:r>
          </a:p>
          <a:p>
            <a:pPr lvl="2"/>
            <a:r>
              <a:rPr lang="sr-Cyrl-CS" sz="4800" dirty="0"/>
              <a:t>не доводи до промене у висини плата запослених</a:t>
            </a:r>
          </a:p>
          <a:p>
            <a:pPr lvl="2"/>
            <a:r>
              <a:rPr lang="sr-Cyrl-CS" sz="4800" dirty="0" smtClean="0"/>
              <a:t>Изузетак од заједничке основице у 2016.години:</a:t>
            </a:r>
            <a:endParaRPr lang="sr-Cyrl-CS" sz="4800" dirty="0"/>
          </a:p>
          <a:p>
            <a:pPr lvl="3"/>
            <a:r>
              <a:rPr lang="sr-Cyrl-RS" sz="4200" dirty="0" smtClean="0"/>
              <a:t>ППВС</a:t>
            </a:r>
          </a:p>
          <a:p>
            <a:pPr lvl="3"/>
            <a:r>
              <a:rPr lang="sr-Cyrl-CS" sz="4400" dirty="0" smtClean="0"/>
              <a:t>запослени </a:t>
            </a:r>
            <a:r>
              <a:rPr lang="sr-Cyrl-CS" sz="4400" dirty="0"/>
              <a:t>у МУП (за њих ова обавеза настаје када буду донели нови акт којим ће уредити своје плате на основу новог Закона о полицији (Сл.гласник РС, број 6/16</a:t>
            </a:r>
            <a:r>
              <a:rPr lang="sr-Cyrl-CS" sz="4400" dirty="0" smtClean="0"/>
              <a:t>);</a:t>
            </a:r>
          </a:p>
          <a:p>
            <a:pPr lvl="3"/>
            <a:r>
              <a:rPr lang="sr-Latn-RS" sz="4400" dirty="0" smtClean="0"/>
              <a:t>запослен</a:t>
            </a:r>
            <a:r>
              <a:rPr lang="sr-Cyrl-RS" sz="4400" dirty="0" smtClean="0"/>
              <a:t>и</a:t>
            </a:r>
            <a:r>
              <a:rPr lang="sr-Latn-RS" sz="4400" dirty="0" smtClean="0"/>
              <a:t> </a:t>
            </a:r>
            <a:r>
              <a:rPr lang="sr-Latn-RS" sz="4400" dirty="0"/>
              <a:t>у органима у чијем су делокругу безбедоносни и обавештајни послови</a:t>
            </a:r>
            <a:r>
              <a:rPr lang="sr-Cyrl-RS" sz="4400" dirty="0" smtClean="0"/>
              <a:t>;</a:t>
            </a:r>
          </a:p>
          <a:p>
            <a:pPr lvl="3"/>
            <a:r>
              <a:rPr lang="sr-Cyrl-RS" sz="4400" dirty="0" smtClean="0"/>
              <a:t>функционери </a:t>
            </a:r>
            <a:r>
              <a:rPr lang="sr-Cyrl-RS" sz="4400" dirty="0"/>
              <a:t>којима основицу не утврђује Влада (председник Републике, носиоци правосудних функција, посланици</a:t>
            </a:r>
            <a:r>
              <a:rPr lang="sr-Cyrl-RS" sz="4400" dirty="0" smtClean="0"/>
              <a:t>);</a:t>
            </a:r>
          </a:p>
          <a:p>
            <a:pPr lvl="3"/>
            <a:r>
              <a:rPr lang="sr-Cyrl-CS" sz="4400" dirty="0" smtClean="0"/>
              <a:t>други запослени </a:t>
            </a:r>
            <a:r>
              <a:rPr lang="sr-Cyrl-CS" sz="4400" dirty="0"/>
              <a:t>који сада примају зараду за обављени рад и која се уређују у складу са Законом о раду (јавне агенције и други органи и организације који примају зараду</a:t>
            </a:r>
            <a:r>
              <a:rPr lang="sr-Cyrl-CS" sz="4400" dirty="0" smtClean="0"/>
              <a:t>)</a:t>
            </a:r>
            <a:endParaRPr lang="sr-Latn-RS" sz="4400" dirty="0"/>
          </a:p>
          <a:p>
            <a:endParaRPr lang="sr-Latn-RS" dirty="0"/>
          </a:p>
        </p:txBody>
      </p:sp>
    </p:spTree>
    <p:extLst>
      <p:ext uri="{BB962C8B-B14F-4D97-AF65-F5344CB8AC3E}">
        <p14:creationId xmlns:p14="http://schemas.microsoft.com/office/powerpoint/2010/main" val="1903015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О</a:t>
            </a:r>
            <a:r>
              <a:rPr lang="sr-Cyrl-RS" dirty="0" smtClean="0"/>
              <a:t>сновица за запослене у АП и ЈЛС</a:t>
            </a:r>
            <a:endParaRPr lang="sr-Latn-RS" dirty="0"/>
          </a:p>
        </p:txBody>
      </p:sp>
      <p:sp>
        <p:nvSpPr>
          <p:cNvPr id="3" name="Content Placeholder 2"/>
          <p:cNvSpPr>
            <a:spLocks noGrp="1"/>
          </p:cNvSpPr>
          <p:nvPr>
            <p:ph idx="1"/>
          </p:nvPr>
        </p:nvSpPr>
        <p:spPr>
          <a:xfrm>
            <a:off x="677334" y="1672936"/>
            <a:ext cx="8596668" cy="4925291"/>
          </a:xfrm>
        </p:spPr>
        <p:txBody>
          <a:bodyPr>
            <a:noAutofit/>
          </a:bodyPr>
          <a:lstStyle/>
          <a:p>
            <a:pPr>
              <a:buFont typeface="Wingdings" pitchFamily="2" charset="2"/>
              <a:buChar char="v"/>
            </a:pPr>
            <a:r>
              <a:rPr lang="sr-Cyrl-RS" sz="1400" dirty="0"/>
              <a:t>Изузетак од јединствене основице</a:t>
            </a:r>
          </a:p>
          <a:p>
            <a:pPr lvl="1">
              <a:buFont typeface="Wingdings" pitchFamily="2" charset="2"/>
              <a:buChar char="v"/>
            </a:pPr>
            <a:r>
              <a:rPr lang="sr-Cyrl-RS" sz="1400" dirty="0"/>
              <a:t>за запослене у органима АП или ЈЛС и другим органима које је основала АП или ЈЛС а којима се исплаћује плата из њиховог буџета </a:t>
            </a:r>
            <a:endParaRPr lang="sr-Cyrl-RS" sz="1400" dirty="0" smtClean="0"/>
          </a:p>
          <a:p>
            <a:pPr>
              <a:buFont typeface="Wingdings" pitchFamily="2" charset="2"/>
              <a:buChar char="v"/>
            </a:pPr>
            <a:r>
              <a:rPr lang="sr-Cyrl-CS" sz="1400" dirty="0" smtClean="0"/>
              <a:t>Утврђује се </a:t>
            </a:r>
            <a:r>
              <a:rPr lang="sr-Cyrl-CS" sz="1400" dirty="0"/>
              <a:t>одлуком о буџету </a:t>
            </a:r>
            <a:r>
              <a:rPr lang="sr-Cyrl-CS" sz="1400" dirty="0" smtClean="0"/>
              <a:t>АП или ЈЛС под следећим условима:</a:t>
            </a:r>
            <a:endParaRPr lang="sr-Latn-RS" sz="1400" dirty="0"/>
          </a:p>
          <a:p>
            <a:pPr lvl="1">
              <a:buFont typeface="Wingdings" panose="05000000000000000000" pitchFamily="2" charset="2"/>
              <a:buChar char="v"/>
            </a:pPr>
            <a:r>
              <a:rPr lang="sr-Cyrl-CS" sz="1400" dirty="0"/>
              <a:t>основица мора да буде одређена тако да укупан фонд плата не пробија  масу средстава опредељену за обрачун и исплату плата у оквиру буџета </a:t>
            </a:r>
            <a:r>
              <a:rPr lang="sr-Cyrl-RS" sz="1400" dirty="0" smtClean="0"/>
              <a:t>АП или ЈЛС</a:t>
            </a:r>
            <a:endParaRPr lang="sr-Latn-RS" sz="1400" dirty="0"/>
          </a:p>
          <a:p>
            <a:pPr lvl="1">
              <a:buFont typeface="Wingdings" panose="05000000000000000000" pitchFamily="2" charset="2"/>
              <a:buChar char="v"/>
            </a:pPr>
            <a:r>
              <a:rPr lang="sr-Cyrl-CS" sz="1400" dirty="0"/>
              <a:t> пре одређивања основице мораће да се прибави мишљење социјално–економског </a:t>
            </a:r>
            <a:r>
              <a:rPr lang="sr-Cyrl-CS" sz="1400" dirty="0" smtClean="0"/>
              <a:t>савета</a:t>
            </a:r>
          </a:p>
          <a:p>
            <a:pPr lvl="2">
              <a:buFont typeface="Wingdings" panose="05000000000000000000" pitchFamily="2" charset="2"/>
              <a:buChar char="v"/>
            </a:pPr>
            <a:r>
              <a:rPr lang="sr-Cyrl-CS" sz="1200" dirty="0" smtClean="0"/>
              <a:t>ако </a:t>
            </a:r>
            <a:r>
              <a:rPr lang="sr-Cyrl-CS" sz="1200" dirty="0"/>
              <a:t>није основан локални савет, прибављаће се мишљење покрајинског за општине, односно градове на територији АП, односно републичког за друге општине, односно </a:t>
            </a:r>
            <a:r>
              <a:rPr lang="sr-Cyrl-CS" sz="1200" dirty="0" smtClean="0"/>
              <a:t>градове</a:t>
            </a:r>
            <a:endParaRPr lang="sr-Latn-RS" sz="1200" dirty="0"/>
          </a:p>
          <a:p>
            <a:pPr lvl="1">
              <a:buFont typeface="Wingdings" panose="05000000000000000000" pitchFamily="2" charset="2"/>
              <a:buChar char="v"/>
            </a:pPr>
            <a:r>
              <a:rPr lang="sr-Cyrl-CS" sz="1400" dirty="0" smtClean="0"/>
              <a:t>јединствена је </a:t>
            </a:r>
          </a:p>
          <a:p>
            <a:pPr lvl="1">
              <a:buFont typeface="Wingdings" panose="05000000000000000000" pitchFamily="2" charset="2"/>
              <a:buChar char="v"/>
            </a:pPr>
            <a:r>
              <a:rPr lang="sr-Cyrl-CS" sz="1400" dirty="0" smtClean="0"/>
              <a:t>основица </a:t>
            </a:r>
            <a:r>
              <a:rPr lang="sr-Cyrl-CS" sz="1400" dirty="0"/>
              <a:t>ће моћи да се разматра само у току процеса припреме буџета за наредну буџетску годину, што би значило да не би могла да се мења у току календарске </a:t>
            </a:r>
            <a:r>
              <a:rPr lang="sr-Cyrl-CS" sz="1400" dirty="0" smtClean="0"/>
              <a:t>године</a:t>
            </a:r>
            <a:endParaRPr lang="sr-Latn-RS" sz="1400" dirty="0"/>
          </a:p>
          <a:p>
            <a:pPr lvl="1">
              <a:buFont typeface="Wingdings" panose="05000000000000000000" pitchFamily="2" charset="2"/>
              <a:buChar char="v"/>
            </a:pPr>
            <a:r>
              <a:rPr lang="sr-Cyrl-CS" sz="1400" dirty="0" smtClean="0"/>
              <a:t>може </a:t>
            </a:r>
            <a:r>
              <a:rPr lang="sr-Cyrl-CS" sz="1400" dirty="0"/>
              <a:t>да буде само иста или нижа од републичке </a:t>
            </a:r>
            <a:r>
              <a:rPr lang="sr-Cyrl-CS" sz="1400" dirty="0" smtClean="0"/>
              <a:t>основице</a:t>
            </a:r>
          </a:p>
          <a:p>
            <a:pPr lvl="2">
              <a:buFont typeface="Wingdings" panose="05000000000000000000" pitchFamily="2" charset="2"/>
              <a:buChar char="v"/>
            </a:pPr>
            <a:r>
              <a:rPr lang="sr-Cyrl-CS" sz="1100" dirty="0" smtClean="0"/>
              <a:t>ако </a:t>
            </a:r>
            <a:r>
              <a:rPr lang="sr-Cyrl-CS" sz="1100" dirty="0"/>
              <a:t>се одреди основица која је нижа од републичке, потребно је да том нижом основицом дође до смањење укупних расхода за плате и да се за то да детаљно </a:t>
            </a:r>
            <a:r>
              <a:rPr lang="sr-Cyrl-CS" sz="1100" dirty="0" smtClean="0"/>
              <a:t>образложење</a:t>
            </a:r>
          </a:p>
          <a:p>
            <a:pPr lvl="2">
              <a:buFont typeface="Wingdings" panose="05000000000000000000" pitchFamily="2" charset="2"/>
              <a:buChar char="v"/>
            </a:pPr>
            <a:r>
              <a:rPr lang="sr-Cyrl-CS" sz="1100" dirty="0" smtClean="0"/>
              <a:t>циљ </a:t>
            </a:r>
            <a:r>
              <a:rPr lang="sr-Cyrl-CS" sz="1100" dirty="0"/>
              <a:t>је да се тиме обезбеди дугорочна финансијска одрживост АП  и ЈЛС а да смањење основице из године у годину не буде основ за смањење појединачних плата запослених а задржавање исте масе средстава за </a:t>
            </a:r>
            <a:r>
              <a:rPr lang="sr-Cyrl-CS" sz="1100" dirty="0" smtClean="0"/>
              <a:t>плате</a:t>
            </a:r>
            <a:endParaRPr lang="sr-Latn-RS" sz="1100" dirty="0"/>
          </a:p>
          <a:p>
            <a:pPr lvl="1"/>
            <a:endParaRPr lang="sr-Latn-RS" sz="500" dirty="0"/>
          </a:p>
        </p:txBody>
      </p:sp>
    </p:spTree>
    <p:extLst>
      <p:ext uri="{BB962C8B-B14F-4D97-AF65-F5344CB8AC3E}">
        <p14:creationId xmlns:p14="http://schemas.microsoft.com/office/powerpoint/2010/main" val="168197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Коефицијент </a:t>
            </a:r>
            <a:endParaRPr lang="sr-Latn-RS" dirty="0"/>
          </a:p>
        </p:txBody>
      </p:sp>
      <p:sp>
        <p:nvSpPr>
          <p:cNvPr id="3" name="Content Placeholder 2"/>
          <p:cNvSpPr>
            <a:spLocks noGrp="1"/>
          </p:cNvSpPr>
          <p:nvPr>
            <p:ph idx="1"/>
          </p:nvPr>
        </p:nvSpPr>
        <p:spPr/>
        <p:txBody>
          <a:bodyPr>
            <a:normAutofit lnSpcReduction="10000"/>
          </a:bodyPr>
          <a:lstStyle/>
          <a:p>
            <a:pPr marL="1028700" lvl="2" indent="-1028700">
              <a:buFont typeface="Wingdings" panose="05000000000000000000" pitchFamily="2" charset="2"/>
              <a:buChar char="v"/>
            </a:pPr>
            <a:r>
              <a:rPr lang="sr-Cyrl-RS" sz="2000" dirty="0" smtClean="0"/>
              <a:t>Закон даје правила за увођење неколико врста коефицијената</a:t>
            </a:r>
          </a:p>
          <a:p>
            <a:pPr marL="1485900" lvl="3" indent="-1028700">
              <a:buFont typeface="+mj-lt"/>
              <a:buAutoNum type="romanUcPeriod"/>
            </a:pPr>
            <a:r>
              <a:rPr lang="sr-Cyrl-RS" sz="1600" dirty="0" smtClean="0"/>
              <a:t>Почетни коефицијент</a:t>
            </a:r>
          </a:p>
          <a:p>
            <a:pPr marL="1485900" lvl="3" indent="-1028700">
              <a:buFont typeface="+mj-lt"/>
              <a:buAutoNum type="romanUcPeriod"/>
            </a:pPr>
            <a:r>
              <a:rPr lang="sr-Cyrl-RS" sz="1600" dirty="0" smtClean="0"/>
              <a:t>Корективни коефицијент</a:t>
            </a:r>
          </a:p>
          <a:p>
            <a:pPr marL="1485900" lvl="3" indent="-1028700">
              <a:buFont typeface="+mj-lt"/>
              <a:buAutoNum type="romanUcPeriod"/>
            </a:pPr>
            <a:r>
              <a:rPr lang="sr-Cyrl-RS" sz="1600" dirty="0" smtClean="0"/>
              <a:t>Коефицијент напредовања</a:t>
            </a:r>
          </a:p>
          <a:p>
            <a:pPr marL="1485900" lvl="3" indent="-1028700">
              <a:buFont typeface="+mj-lt"/>
              <a:buAutoNum type="romanUcPeriod"/>
            </a:pPr>
            <a:r>
              <a:rPr lang="sr-Cyrl-RS" sz="1600" dirty="0" smtClean="0"/>
              <a:t>Коефицијент по основу руковођења</a:t>
            </a:r>
          </a:p>
          <a:p>
            <a:pPr marL="1485900" lvl="3" indent="-1028700">
              <a:buFont typeface="+mj-lt"/>
              <a:buAutoNum type="romanUcPeriod"/>
            </a:pPr>
            <a:r>
              <a:rPr lang="sr-Cyrl-RS" sz="1600" dirty="0" smtClean="0"/>
              <a:t>Коефицијент </a:t>
            </a:r>
            <a:r>
              <a:rPr lang="sr-Cyrl-RS" sz="1600" dirty="0"/>
              <a:t>других знања или </a:t>
            </a:r>
            <a:r>
              <a:rPr lang="sr-Cyrl-RS" sz="1600" dirty="0" smtClean="0"/>
              <a:t>способности</a:t>
            </a:r>
            <a:r>
              <a:rPr lang="sr-Cyrl-RS" sz="2900" dirty="0" smtClean="0"/>
              <a:t> </a:t>
            </a:r>
          </a:p>
          <a:p>
            <a:pPr marL="1028700" lvl="2" indent="-1028700">
              <a:buFont typeface="Wingdings" panose="05000000000000000000" pitchFamily="2" charset="2"/>
              <a:buChar char="v"/>
            </a:pPr>
            <a:r>
              <a:rPr lang="sr-Cyrl-RS" sz="2400" dirty="0" smtClean="0"/>
              <a:t>Изузеци од примене ових правила</a:t>
            </a:r>
          </a:p>
          <a:p>
            <a:pPr marL="1485900" lvl="3" indent="-1028700">
              <a:buFont typeface="Wingdings" panose="05000000000000000000" pitchFamily="2" charset="2"/>
              <a:buChar char="v"/>
            </a:pPr>
            <a:r>
              <a:rPr lang="sr-Cyrl-RS" sz="1800" dirty="0" smtClean="0"/>
              <a:t>За ППВС</a:t>
            </a:r>
          </a:p>
          <a:p>
            <a:pPr marL="1485900" lvl="3" indent="-1028700">
              <a:buFont typeface="Wingdings" panose="05000000000000000000" pitchFamily="2" charset="2"/>
              <a:buChar char="v"/>
            </a:pPr>
            <a:r>
              <a:rPr lang="sr-Cyrl-RS" sz="1800" dirty="0" smtClean="0"/>
              <a:t>функционере</a:t>
            </a:r>
          </a:p>
          <a:p>
            <a:pPr marL="1028700" lvl="2" indent="-1028700">
              <a:buFont typeface="Wingdings" panose="05000000000000000000" pitchFamily="2" charset="2"/>
              <a:buChar char="v"/>
            </a:pPr>
            <a:endParaRPr lang="sr-Cyrl-RS" sz="3100" dirty="0"/>
          </a:p>
          <a:p>
            <a:pPr marL="342900" lvl="2" indent="-342900">
              <a:buFont typeface="Wingdings" pitchFamily="2" charset="2"/>
              <a:buChar char="v"/>
            </a:pPr>
            <a:endParaRPr lang="sr-Cyrl-RS" sz="4000" dirty="0"/>
          </a:p>
        </p:txBody>
      </p:sp>
    </p:spTree>
    <p:extLst>
      <p:ext uri="{BB962C8B-B14F-4D97-AF65-F5344CB8AC3E}">
        <p14:creationId xmlns:p14="http://schemas.microsoft.com/office/powerpoint/2010/main" val="541818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Почетни коефицијент</a:t>
            </a:r>
            <a:endParaRPr lang="sr-Latn-RS" dirty="0"/>
          </a:p>
        </p:txBody>
      </p:sp>
      <p:sp>
        <p:nvSpPr>
          <p:cNvPr id="3" name="Content Placeholder 2"/>
          <p:cNvSpPr>
            <a:spLocks noGrp="1"/>
          </p:cNvSpPr>
          <p:nvPr>
            <p:ph idx="1"/>
          </p:nvPr>
        </p:nvSpPr>
        <p:spPr>
          <a:xfrm>
            <a:off x="677334" y="1620982"/>
            <a:ext cx="8596668" cy="5101935"/>
          </a:xfrm>
        </p:spPr>
        <p:txBody>
          <a:bodyPr>
            <a:normAutofit fontScale="70000" lnSpcReduction="20000"/>
          </a:bodyPr>
          <a:lstStyle/>
          <a:p>
            <a:r>
              <a:rPr lang="sr-Cyrl-CS" dirty="0" smtClean="0"/>
              <a:t>Добија га звање </a:t>
            </a:r>
            <a:r>
              <a:rPr lang="sr-Cyrl-CS" dirty="0"/>
              <a:t>и </a:t>
            </a:r>
            <a:r>
              <a:rPr lang="sr-Cyrl-CS" dirty="0" smtClean="0"/>
              <a:t>положај - за </a:t>
            </a:r>
            <a:r>
              <a:rPr lang="sr-Cyrl-CS" dirty="0"/>
              <a:t>државне службенике, службенике у органима аутономне покрајине и јединици локалне самоуправе и за државне службенике на положају и службенике на положају) или </a:t>
            </a:r>
            <a:r>
              <a:rPr lang="sr-Cyrl-CS" dirty="0" smtClean="0"/>
              <a:t>радно место - за </a:t>
            </a:r>
            <a:r>
              <a:rPr lang="sr-Cyrl-CS" dirty="0"/>
              <a:t>запослене у јавним службама, за полицијске службенике, за намештенике и све друге запослене из закона који нису државни службеници или службеници и који немају звања у складу са посебним </a:t>
            </a:r>
            <a:r>
              <a:rPr lang="sr-Cyrl-CS" dirty="0" smtClean="0"/>
              <a:t>законом</a:t>
            </a:r>
            <a:endParaRPr lang="sr-Latn-RS" dirty="0"/>
          </a:p>
          <a:p>
            <a:r>
              <a:rPr lang="sr-Cyrl-CS" dirty="0" smtClean="0"/>
              <a:t>везује </a:t>
            </a:r>
            <a:r>
              <a:rPr lang="sr-Cyrl-CS" dirty="0"/>
              <a:t>за вредновање послова </a:t>
            </a:r>
            <a:endParaRPr lang="sr-Cyrl-CS" dirty="0" smtClean="0"/>
          </a:p>
          <a:p>
            <a:pPr lvl="1"/>
            <a:r>
              <a:rPr lang="sr-Cyrl-CS" dirty="0" smtClean="0"/>
              <a:t>представља </a:t>
            </a:r>
            <a:r>
              <a:rPr lang="sr-Cyrl-CS" dirty="0"/>
              <a:t>почетну вредност послова одређеног радног </a:t>
            </a:r>
            <a:r>
              <a:rPr lang="sr-Cyrl-CS" dirty="0" smtClean="0"/>
              <a:t>места </a:t>
            </a:r>
            <a:r>
              <a:rPr lang="sr-Cyrl-CS" dirty="0"/>
              <a:t>и на њега не утичу способности и допринос који запослени покаже на обављању послова на том радном месту </a:t>
            </a:r>
            <a:r>
              <a:rPr lang="sr-Cyrl-CS" dirty="0" smtClean="0"/>
              <a:t>-то </a:t>
            </a:r>
            <a:r>
              <a:rPr lang="sr-Cyrl-CS" dirty="0"/>
              <a:t>ће се вредновати при напредовању </a:t>
            </a:r>
            <a:r>
              <a:rPr lang="sr-Cyrl-CS" dirty="0" smtClean="0"/>
              <a:t>запослених </a:t>
            </a:r>
            <a:endParaRPr lang="sr-Latn-RS" dirty="0"/>
          </a:p>
          <a:p>
            <a:r>
              <a:rPr lang="sr-Cyrl-CS" dirty="0" smtClean="0"/>
              <a:t>Утврђује се </a:t>
            </a:r>
            <a:r>
              <a:rPr lang="sr-Cyrl-CS" dirty="0"/>
              <a:t>тако што ће свако радно место, звање и положај из </a:t>
            </a:r>
            <a:r>
              <a:rPr lang="sr-Cyrl-CS" dirty="0" smtClean="0"/>
              <a:t>Каталогада </a:t>
            </a:r>
            <a:r>
              <a:rPr lang="sr-Cyrl-CS" dirty="0"/>
              <a:t>се сврста у једну од </a:t>
            </a:r>
            <a:r>
              <a:rPr lang="sr-Cyrl-CS" b="1" dirty="0"/>
              <a:t>13 платних група </a:t>
            </a:r>
            <a:r>
              <a:rPr lang="sr-Cyrl-CS" dirty="0"/>
              <a:t>чијем опису највише </a:t>
            </a:r>
            <a:r>
              <a:rPr lang="sr-Cyrl-CS" dirty="0" smtClean="0"/>
              <a:t>одговара </a:t>
            </a:r>
          </a:p>
          <a:p>
            <a:pPr lvl="1"/>
            <a:r>
              <a:rPr lang="sr-Cyrl-CS" dirty="0" smtClean="0"/>
              <a:t>Сврставање се врши по </a:t>
            </a:r>
            <a:r>
              <a:rPr lang="sr-Cyrl-CS" dirty="0"/>
              <a:t>критеријумима </a:t>
            </a:r>
            <a:r>
              <a:rPr lang="sr-Cyrl-CS" dirty="0" smtClean="0"/>
              <a:t>сложеност послова, компетентност, одговорност, аутономија </a:t>
            </a:r>
            <a:r>
              <a:rPr lang="sr-Cyrl-CS" dirty="0"/>
              <a:t>у </a:t>
            </a:r>
            <a:r>
              <a:rPr lang="sr-Cyrl-CS" dirty="0" smtClean="0"/>
              <a:t>раду, пословна </a:t>
            </a:r>
            <a:r>
              <a:rPr lang="sr-Cyrl-CS" dirty="0"/>
              <a:t>комуникација и </a:t>
            </a:r>
            <a:r>
              <a:rPr lang="sr-Cyrl-CS" dirty="0" smtClean="0"/>
              <a:t>нарочито </a:t>
            </a:r>
            <a:r>
              <a:rPr lang="sr-Cyrl-CS" dirty="0"/>
              <a:t>ризични услови рада </a:t>
            </a:r>
            <a:endParaRPr lang="sr-Cyrl-CS" dirty="0" smtClean="0"/>
          </a:p>
          <a:p>
            <a:pPr lvl="1"/>
            <a:r>
              <a:rPr lang="sr-Cyrl-CS" dirty="0" smtClean="0"/>
              <a:t>Ближа методологија за вредновање и примену критеријумима даће се </a:t>
            </a:r>
            <a:r>
              <a:rPr lang="sr-Cyrl-CS" dirty="0"/>
              <a:t>посебним </a:t>
            </a:r>
            <a:r>
              <a:rPr lang="sr-Cyrl-CS" dirty="0" smtClean="0"/>
              <a:t>законом</a:t>
            </a:r>
          </a:p>
          <a:p>
            <a:r>
              <a:rPr lang="sr-Cyrl-CS" dirty="0" smtClean="0"/>
              <a:t>Након </a:t>
            </a:r>
            <a:r>
              <a:rPr lang="sr-Cyrl-CS" dirty="0"/>
              <a:t>разврставања у платне групе, радна места</a:t>
            </a:r>
            <a:r>
              <a:rPr lang="sr-Cyrl-CS" dirty="0" smtClean="0"/>
              <a:t>, </a:t>
            </a:r>
            <a:r>
              <a:rPr lang="sr-Cyrl-CS" dirty="0"/>
              <a:t>звања или положају ће се разврставати </a:t>
            </a:r>
            <a:r>
              <a:rPr lang="sr-Cyrl-CS" b="1" dirty="0"/>
              <a:t>у прва три платна разреда </a:t>
            </a:r>
            <a:r>
              <a:rPr lang="sr-Cyrl-CS" dirty="0"/>
              <a:t>те платне </a:t>
            </a:r>
            <a:r>
              <a:rPr lang="sr-Cyrl-CS" dirty="0" smtClean="0"/>
              <a:t>групе</a:t>
            </a:r>
          </a:p>
          <a:p>
            <a:pPr lvl="1"/>
            <a:r>
              <a:rPr lang="sr-Cyrl-CS" dirty="0" smtClean="0"/>
              <a:t>Разврставање се врши у зависности </a:t>
            </a:r>
            <a:r>
              <a:rPr lang="sr-Cyrl-CS" dirty="0"/>
              <a:t>од тога да ли је било разлике у поступку њиховог вредновања и у зависности од услова под којима се ти послови обављају (то су пре свега околности под којима се послови обављају стално или претежним делом радног времена, као што су постојање посебно ризичног окружења на радним местима, рад у сменама, рад ноћу, рад недељом, рад на терену и други посебни услови рада</a:t>
            </a:r>
            <a:r>
              <a:rPr lang="sr-Cyrl-CS" dirty="0" smtClean="0"/>
              <a:t>)</a:t>
            </a:r>
          </a:p>
          <a:p>
            <a:r>
              <a:rPr lang="sr-Cyrl-CS" dirty="0" smtClean="0"/>
              <a:t>Почетни коефицијенти могу да буду одређени</a:t>
            </a:r>
          </a:p>
          <a:p>
            <a:pPr lvl="1"/>
            <a:r>
              <a:rPr lang="sr-Cyrl-CS" dirty="0" smtClean="0"/>
              <a:t>законом </a:t>
            </a:r>
            <a:r>
              <a:rPr lang="sr-Cyrl-CS" dirty="0"/>
              <a:t>(нпр. то је постојеће решење за државне службенике на извршилачким радним местима) или </a:t>
            </a:r>
            <a:endParaRPr lang="sr-Cyrl-CS" dirty="0" smtClean="0"/>
          </a:p>
          <a:p>
            <a:pPr lvl="1"/>
            <a:r>
              <a:rPr lang="sr-Cyrl-CS" dirty="0" smtClean="0"/>
              <a:t>Подзаконским актом </a:t>
            </a:r>
            <a:r>
              <a:rPr lang="sr-Cyrl-CS" dirty="0"/>
              <a:t>(тако је сада одређен коефицијент за запослене у јавним службама) или </a:t>
            </a:r>
            <a:endParaRPr lang="sr-Cyrl-CS" dirty="0" smtClean="0"/>
          </a:p>
          <a:p>
            <a:pPr lvl="1"/>
            <a:r>
              <a:rPr lang="sr-Cyrl-CS" dirty="0" smtClean="0"/>
              <a:t>одлуком </a:t>
            </a:r>
            <a:r>
              <a:rPr lang="sr-Cyrl-CS" dirty="0"/>
              <a:t>послодавца (тако је сада одређено за државне службенике на положају у неким државним </a:t>
            </a:r>
            <a:r>
              <a:rPr lang="sr-Cyrl-CS" dirty="0" smtClean="0"/>
              <a:t>органима</a:t>
            </a:r>
            <a:endParaRPr lang="sr-Latn-RS" dirty="0"/>
          </a:p>
          <a:p>
            <a:endParaRPr lang="sr-Latn-RS" dirty="0"/>
          </a:p>
        </p:txBody>
      </p:sp>
    </p:spTree>
    <p:extLst>
      <p:ext uri="{BB962C8B-B14F-4D97-AF65-F5344CB8AC3E}">
        <p14:creationId xmlns:p14="http://schemas.microsoft.com/office/powerpoint/2010/main" val="1525976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Почетни коефицијенти</a:t>
            </a:r>
            <a:endParaRPr lang="sr-Latn-RS" dirty="0"/>
          </a:p>
        </p:txBody>
      </p:sp>
      <p:sp>
        <p:nvSpPr>
          <p:cNvPr id="3" name="Content Placeholder 2"/>
          <p:cNvSpPr>
            <a:spLocks noGrp="1"/>
          </p:cNvSpPr>
          <p:nvPr>
            <p:ph idx="1"/>
          </p:nvPr>
        </p:nvSpPr>
        <p:spPr/>
        <p:txBody>
          <a:bodyPr/>
          <a:lstStyle/>
          <a:p>
            <a:endParaRPr lang="sr-Cyrl-RS" dirty="0" smtClean="0"/>
          </a:p>
          <a:p>
            <a:endParaRPr lang="sr-Cyrl-RS" dirty="0"/>
          </a:p>
          <a:p>
            <a:endParaRPr lang="sr-Cyrl-RS" dirty="0" smtClean="0"/>
          </a:p>
          <a:p>
            <a:endParaRPr lang="sr-Cyrl-RS" dirty="0"/>
          </a:p>
          <a:p>
            <a:endParaRPr lang="sr-Latn-RS" dirty="0"/>
          </a:p>
        </p:txBody>
      </p:sp>
      <p:pic>
        <p:nvPicPr>
          <p:cNvPr id="8" name="Picture 7"/>
          <p:cNvPicPr>
            <a:picLocks noChangeAspect="1"/>
          </p:cNvPicPr>
          <p:nvPr/>
        </p:nvPicPr>
        <p:blipFill>
          <a:blip r:embed="rId2"/>
          <a:stretch>
            <a:fillRect/>
          </a:stretch>
        </p:blipFill>
        <p:spPr>
          <a:xfrm>
            <a:off x="677334" y="1930400"/>
            <a:ext cx="8596668" cy="4221018"/>
          </a:xfrm>
          <a:prstGeom prst="rect">
            <a:avLst/>
          </a:prstGeom>
        </p:spPr>
      </p:pic>
    </p:spTree>
    <p:extLst>
      <p:ext uri="{BB962C8B-B14F-4D97-AF65-F5344CB8AC3E}">
        <p14:creationId xmlns:p14="http://schemas.microsoft.com/office/powerpoint/2010/main" val="33934126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Корективни коефицијент</a:t>
            </a:r>
            <a:endParaRPr lang="sr-Latn-RS" dirty="0"/>
          </a:p>
        </p:txBody>
      </p:sp>
      <p:sp>
        <p:nvSpPr>
          <p:cNvPr id="3" name="Content Placeholder 2"/>
          <p:cNvSpPr>
            <a:spLocks noGrp="1"/>
          </p:cNvSpPr>
          <p:nvPr>
            <p:ph idx="1"/>
          </p:nvPr>
        </p:nvSpPr>
        <p:spPr>
          <a:xfrm>
            <a:off x="677334" y="1662545"/>
            <a:ext cx="8596668" cy="4378817"/>
          </a:xfrm>
        </p:spPr>
        <p:txBody>
          <a:bodyPr>
            <a:normAutofit fontScale="92500" lnSpcReduction="20000"/>
          </a:bodyPr>
          <a:lstStyle/>
          <a:p>
            <a:r>
              <a:rPr lang="sr-Cyrl-CS" dirty="0" smtClean="0"/>
              <a:t>Висина корективног коефицијента, услови и околности под којима се уводи одређују се у посебном закону</a:t>
            </a:r>
          </a:p>
          <a:p>
            <a:r>
              <a:rPr lang="sr-Cyrl-CS" dirty="0" smtClean="0"/>
              <a:t>Уводи се ако одређене </a:t>
            </a:r>
            <a:r>
              <a:rPr lang="sr-Cyrl-CS" dirty="0"/>
              <a:t>околности које се јављају на неком радном месту </a:t>
            </a:r>
            <a:r>
              <a:rPr lang="sr-Cyrl-CS" dirty="0" smtClean="0"/>
              <a:t>нису </a:t>
            </a:r>
            <a:r>
              <a:rPr lang="sr-Cyrl-CS" dirty="0"/>
              <a:t>вредноване кроз почетни </a:t>
            </a:r>
            <a:r>
              <a:rPr lang="sr-Cyrl-CS" dirty="0" smtClean="0"/>
              <a:t>коефицијент</a:t>
            </a:r>
          </a:p>
          <a:p>
            <a:pPr lvl="1"/>
            <a:r>
              <a:rPr lang="sr-Cyrl-CS" dirty="0" smtClean="0"/>
              <a:t>околности </a:t>
            </a:r>
            <a:r>
              <a:rPr lang="sr-Cyrl-CS" dirty="0"/>
              <a:t>треба да буду такве да се стално јављају на пословима тог радног места </a:t>
            </a:r>
            <a:endParaRPr lang="sr-Cyrl-CS" dirty="0" smtClean="0"/>
          </a:p>
          <a:p>
            <a:pPr lvl="2"/>
            <a:r>
              <a:rPr lang="sr-Cyrl-CS" dirty="0" smtClean="0"/>
              <a:t>нпр</a:t>
            </a:r>
            <a:r>
              <a:rPr lang="sr-Cyrl-CS" dirty="0"/>
              <a:t>. постојеће увећање плате </a:t>
            </a:r>
            <a:r>
              <a:rPr lang="sr-Cyrl-CS" dirty="0" smtClean="0"/>
              <a:t>за рад на предметима организованог криминала</a:t>
            </a:r>
          </a:p>
          <a:p>
            <a:pPr lvl="1"/>
            <a:r>
              <a:rPr lang="sr-Cyrl-CS" dirty="0" smtClean="0"/>
              <a:t>Изузетно, околности могу да </a:t>
            </a:r>
            <a:r>
              <a:rPr lang="sr-Cyrl-CS" dirty="0"/>
              <a:t>се јављају привремено на неком радном </a:t>
            </a:r>
            <a:r>
              <a:rPr lang="sr-Cyrl-CS" dirty="0" smtClean="0"/>
              <a:t>месту - </a:t>
            </a:r>
            <a:r>
              <a:rPr lang="sr-Cyrl-CS" dirty="0"/>
              <a:t>само када се ради о радним местима полицијских </a:t>
            </a:r>
            <a:r>
              <a:rPr lang="sr-Cyrl-CS" dirty="0" smtClean="0"/>
              <a:t>службеника</a:t>
            </a:r>
            <a:endParaRPr lang="sr-Latn-RS" dirty="0"/>
          </a:p>
          <a:p>
            <a:r>
              <a:rPr lang="sr-Cyrl-CS" dirty="0" smtClean="0"/>
              <a:t>ОсновнА плата се одређује </a:t>
            </a:r>
            <a:r>
              <a:rPr lang="sr-Cyrl-CS" dirty="0"/>
              <a:t>тако што се саберу почетни коефицијент тог радног места, звања или положаја и корективни коефицијент и тај коефицијент помножи са </a:t>
            </a:r>
            <a:r>
              <a:rPr lang="sr-Cyrl-CS" dirty="0" smtClean="0"/>
              <a:t>основицом</a:t>
            </a:r>
            <a:endParaRPr lang="sr-Latn-RS" dirty="0"/>
          </a:p>
          <a:p>
            <a:r>
              <a:rPr lang="sr-Cyrl-CS" dirty="0"/>
              <a:t>Законом о систему плата запослених у јавном сектору није одређена </a:t>
            </a:r>
            <a:r>
              <a:rPr lang="sr-Cyrl-CS" dirty="0" smtClean="0"/>
              <a:t>максимална висина </a:t>
            </a:r>
            <a:r>
              <a:rPr lang="sr-Cyrl-CS" dirty="0"/>
              <a:t>корективног коефицијента нити се он везује за максималне коефицијенте из матрица </a:t>
            </a:r>
            <a:endParaRPr lang="sr-Cyrl-CS" dirty="0" smtClean="0"/>
          </a:p>
          <a:p>
            <a:pPr lvl="1"/>
            <a:r>
              <a:rPr lang="sr-Cyrl-CS" dirty="0" smtClean="0"/>
              <a:t>могуће </a:t>
            </a:r>
            <a:r>
              <a:rPr lang="sr-Cyrl-CS" dirty="0"/>
              <a:t>да плата запосленог са корективним коефицијентом прелази износ максималне плате која се добија применом највећег коефицијента из </a:t>
            </a:r>
            <a:r>
              <a:rPr lang="sr-Cyrl-CS" dirty="0" smtClean="0"/>
              <a:t>матрице</a:t>
            </a:r>
            <a:endParaRPr lang="sr-Latn-RS" dirty="0"/>
          </a:p>
          <a:p>
            <a:endParaRPr lang="sr-Latn-RS" dirty="0"/>
          </a:p>
        </p:txBody>
      </p:sp>
    </p:spTree>
    <p:extLst>
      <p:ext uri="{BB962C8B-B14F-4D97-AF65-F5344CB8AC3E}">
        <p14:creationId xmlns:p14="http://schemas.microsoft.com/office/powerpoint/2010/main" val="35106706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Коефицијент напредовања</a:t>
            </a:r>
            <a:endParaRPr lang="sr-Latn-RS" dirty="0"/>
          </a:p>
        </p:txBody>
      </p:sp>
      <p:sp>
        <p:nvSpPr>
          <p:cNvPr id="3" name="Content Placeholder 2"/>
          <p:cNvSpPr>
            <a:spLocks noGrp="1"/>
          </p:cNvSpPr>
          <p:nvPr>
            <p:ph idx="1"/>
          </p:nvPr>
        </p:nvSpPr>
        <p:spPr>
          <a:xfrm>
            <a:off x="677334" y="1704109"/>
            <a:ext cx="8596668" cy="5382491"/>
          </a:xfrm>
        </p:spPr>
        <p:txBody>
          <a:bodyPr>
            <a:noAutofit/>
          </a:bodyPr>
          <a:lstStyle/>
          <a:p>
            <a:r>
              <a:rPr lang="sr-Cyrl-CS" sz="1200" dirty="0" smtClean="0"/>
              <a:t>Хоризонтално напредовање кроз платну групу</a:t>
            </a:r>
          </a:p>
          <a:p>
            <a:r>
              <a:rPr lang="sr-Cyrl-CS" sz="1200" dirty="0" smtClean="0"/>
              <a:t>Добија се за </a:t>
            </a:r>
            <a:r>
              <a:rPr lang="sr-Cyrl-CS" sz="1200" dirty="0"/>
              <a:t>постигнуте резултате рада и </a:t>
            </a:r>
            <a:r>
              <a:rPr lang="sr-Cyrl-CS" sz="1200" dirty="0" smtClean="0"/>
              <a:t>остварени </a:t>
            </a:r>
            <a:r>
              <a:rPr lang="sr-Cyrl-CS" sz="1200" dirty="0"/>
              <a:t>радни учинак изнад стандардног или очекиваног за радно </a:t>
            </a:r>
            <a:r>
              <a:rPr lang="sr-Cyrl-CS" sz="1200" dirty="0" smtClean="0"/>
              <a:t>место</a:t>
            </a:r>
          </a:p>
          <a:p>
            <a:pPr lvl="1"/>
            <a:r>
              <a:rPr lang="sr-Cyrl-CS" sz="1050" dirty="0" smtClean="0"/>
              <a:t>Посебним законима се одређују критеријуми за вредновање резултата рада и учинка и објективна и мерљива мерила за вредновање нечијег рада - нпр. када се напредује, за коју вредност коефицијента може да се оствари напредовање, који временски период се прати рад запосленог и сл а другим актима би могло да се дефинише како се мери нечији рад - подзаконски акти, колективни уговори, акти послодваца и сл)</a:t>
            </a:r>
            <a:endParaRPr lang="sr-Latn-RS" sz="1050" dirty="0" smtClean="0"/>
          </a:p>
          <a:p>
            <a:pPr lvl="1"/>
            <a:r>
              <a:rPr lang="sr-Cyrl-CS" sz="1050" dirty="0" smtClean="0"/>
              <a:t>Правила хоризонталног напредовања и критеријуми и мерила за вредновање рада државних службеника су већ утврђени прописима о државним службеницима</a:t>
            </a:r>
            <a:endParaRPr lang="sr-Latn-RS" sz="1050" dirty="0" smtClean="0"/>
          </a:p>
          <a:p>
            <a:pPr lvl="1"/>
            <a:r>
              <a:rPr lang="sr-Cyrl-CS" sz="1050" dirty="0" smtClean="0"/>
              <a:t>У другим деловима јавног сектора (са изузетком дела здравствених радника) тек треба да се развију правила напредовања</a:t>
            </a:r>
            <a:endParaRPr lang="sr-Latn-RS" sz="1050" dirty="0" smtClean="0"/>
          </a:p>
          <a:p>
            <a:pPr lvl="1"/>
            <a:r>
              <a:rPr lang="sr-Cyrl-CS" sz="1050" dirty="0" smtClean="0"/>
              <a:t>ограничење масе средстава биће одређена законом о буџету за републичке институције, односно одлукама о буџету АП или ЈЛС за органе и организације којима ови нивои власти уређују основицу као елемент плате</a:t>
            </a:r>
          </a:p>
          <a:p>
            <a:pPr lvl="2"/>
            <a:r>
              <a:rPr lang="sr-Cyrl-CS" sz="900" dirty="0" smtClean="0"/>
              <a:t>до сада је ова врста ограничења постојала само за намештенике у Закону о платама државних службеника и намештеника</a:t>
            </a:r>
            <a:endParaRPr lang="sr-Latn-RS" sz="900" dirty="0" smtClean="0"/>
          </a:p>
          <a:p>
            <a:r>
              <a:rPr lang="sr-Cyrl-CS" sz="1200" dirty="0" smtClean="0"/>
              <a:t>Напредовање се изражава „</a:t>
            </a:r>
            <a:r>
              <a:rPr lang="sr-Cyrl-CS" sz="1200" b="1" dirty="0" smtClean="0"/>
              <a:t>распоном коефицијената платне групе и платних разреда у оквиру те платне групе“</a:t>
            </a:r>
          </a:p>
          <a:p>
            <a:pPr lvl="1"/>
            <a:r>
              <a:rPr lang="sr-Cyrl-CS" sz="1050" dirty="0" smtClean="0"/>
              <a:t>значи да правила напредовања не морају искључиво да буду везана за „прескакање“ из једног платног разреда у други платни разред, већ могу да буду одређена и у распону коефицијената једног платног разреда</a:t>
            </a:r>
            <a:endParaRPr lang="sr-Latn-RS" sz="1050" dirty="0" smtClean="0"/>
          </a:p>
          <a:p>
            <a:r>
              <a:rPr lang="en-US" sz="1200" dirty="0" smtClean="0"/>
              <a:t>K</a:t>
            </a:r>
            <a:r>
              <a:rPr lang="sr-Cyrl-CS" sz="1200" dirty="0" smtClean="0"/>
              <a:t>ада запослени оствари напредовање по основу вредновања свог рада, одређује </a:t>
            </a:r>
            <a:r>
              <a:rPr lang="sr-Cyrl-RS" sz="1200" dirty="0" smtClean="0"/>
              <a:t>му се </a:t>
            </a:r>
            <a:r>
              <a:rPr lang="sr-Cyrl-CS" sz="1200" dirty="0" smtClean="0"/>
              <a:t>већи коефицијент у његовој платној групи у односу на почетни коефицијент његовог радног места и тим већим коефицијентом се множи основица за добијење његове основне плате</a:t>
            </a:r>
            <a:endParaRPr lang="sr-Latn-RS" sz="1200" dirty="0" smtClean="0"/>
          </a:p>
          <a:p>
            <a:endParaRPr lang="sr-Latn-RS" sz="1000" dirty="0"/>
          </a:p>
        </p:txBody>
      </p:sp>
    </p:spTree>
    <p:extLst>
      <p:ext uri="{BB962C8B-B14F-4D97-AF65-F5344CB8AC3E}">
        <p14:creationId xmlns:p14="http://schemas.microsoft.com/office/powerpoint/2010/main" val="3508715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Коефицијент напредовања</a:t>
            </a:r>
            <a:endParaRPr lang="sr-Latn-RS" dirty="0"/>
          </a:p>
        </p:txBody>
      </p:sp>
      <p:sp>
        <p:nvSpPr>
          <p:cNvPr id="3" name="Content Placeholder 2"/>
          <p:cNvSpPr>
            <a:spLocks noGrp="1"/>
          </p:cNvSpPr>
          <p:nvPr>
            <p:ph idx="1"/>
          </p:nvPr>
        </p:nvSpPr>
        <p:spPr/>
        <p:txBody>
          <a:bodyPr>
            <a:normAutofit fontScale="85000" lnSpcReduction="20000"/>
          </a:bodyPr>
          <a:lstStyle/>
          <a:p>
            <a:r>
              <a:rPr lang="sr-Cyrl-CS" dirty="0" smtClean="0"/>
              <a:t>У различитим </a:t>
            </a:r>
            <a:r>
              <a:rPr lang="sr-Cyrl-CS" dirty="0"/>
              <a:t>платним групама постоји различити број платних разреда и различити је распон </a:t>
            </a:r>
            <a:r>
              <a:rPr lang="sr-Cyrl-CS" dirty="0" smtClean="0"/>
              <a:t>коефцијената</a:t>
            </a:r>
          </a:p>
          <a:p>
            <a:pPr lvl="1"/>
            <a:r>
              <a:rPr lang="sr-Cyrl-CS" dirty="0" smtClean="0"/>
              <a:t>како </a:t>
            </a:r>
            <a:r>
              <a:rPr lang="sr-Cyrl-CS" dirty="0"/>
              <a:t>се иде ка вишим платним групама, добија се већи распон за напредовања, с обзиром да расте и сложеност послова и да су веће могућности за њихово обављање на различитим новоима </a:t>
            </a:r>
            <a:r>
              <a:rPr lang="sr-Cyrl-CS" dirty="0" smtClean="0"/>
              <a:t>квалитета</a:t>
            </a:r>
          </a:p>
          <a:p>
            <a:pPr lvl="1"/>
            <a:r>
              <a:rPr lang="sr-Cyrl-CS" dirty="0" smtClean="0"/>
              <a:t>запослени </a:t>
            </a:r>
            <a:r>
              <a:rPr lang="sr-Cyrl-CS" dirty="0"/>
              <a:t>који буду радили послове који су сврстани у последњу 13. платну групу неће имати простор за </a:t>
            </a:r>
            <a:r>
              <a:rPr lang="sr-Cyrl-CS" dirty="0" smtClean="0"/>
              <a:t>напредовање</a:t>
            </a:r>
          </a:p>
          <a:p>
            <a:pPr lvl="2"/>
            <a:r>
              <a:rPr lang="sr-Cyrl-CS" dirty="0" smtClean="0"/>
              <a:t>ради се о </a:t>
            </a:r>
            <a:r>
              <a:rPr lang="sr-Cyrl-CS" dirty="0"/>
              <a:t>руководећим радним местима са највишим платама која не подлежу награђивању у смислу одређивања веће плате за њихово </a:t>
            </a:r>
            <a:r>
              <a:rPr lang="sr-Cyrl-CS" dirty="0" smtClean="0"/>
              <a:t>обављање</a:t>
            </a:r>
            <a:endParaRPr lang="sr-Latn-RS" dirty="0"/>
          </a:p>
          <a:p>
            <a:r>
              <a:rPr lang="sr-Cyrl-CS" dirty="0" smtClean="0"/>
              <a:t>У матрици долази до преклапања коефицијената између две платне групе, тако да се омогућава да запослени који оствари резултате рада а његово радно место је у нижој платној групи, може да оствари већу основну плату него други запослени чије радно место је разврстано у већу платну групу</a:t>
            </a:r>
            <a:endParaRPr lang="sr-Latn-RS" dirty="0" smtClean="0"/>
          </a:p>
          <a:p>
            <a:r>
              <a:rPr lang="sr-Cyrl-CS" dirty="0" smtClean="0"/>
              <a:t>Изузетак од хоризонталног напредовања</a:t>
            </a:r>
          </a:p>
          <a:p>
            <a:pPr lvl="1"/>
            <a:r>
              <a:rPr lang="sr-Cyrl-CS" dirty="0" smtClean="0"/>
              <a:t>Ако је посебним законом одређено да запослени може да </a:t>
            </a:r>
            <a:r>
              <a:rPr lang="sr-Cyrl-CS" dirty="0"/>
              <a:t>добије увећање плате због свог </a:t>
            </a:r>
            <a:r>
              <a:rPr lang="sr-Cyrl-CS" dirty="0" smtClean="0"/>
              <a:t>учинка</a:t>
            </a:r>
            <a:endParaRPr lang="sr-Latn-RS" dirty="0"/>
          </a:p>
        </p:txBody>
      </p:sp>
    </p:spTree>
    <p:extLst>
      <p:ext uri="{BB962C8B-B14F-4D97-AF65-F5344CB8AC3E}">
        <p14:creationId xmlns:p14="http://schemas.microsoft.com/office/powerpoint/2010/main" val="23114792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Коефицијент руковођења</a:t>
            </a:r>
            <a:endParaRPr lang="sr-Latn-RS" dirty="0"/>
          </a:p>
        </p:txBody>
      </p:sp>
      <p:sp>
        <p:nvSpPr>
          <p:cNvPr id="3" name="Content Placeholder 2"/>
          <p:cNvSpPr>
            <a:spLocks noGrp="1"/>
          </p:cNvSpPr>
          <p:nvPr>
            <p:ph idx="1"/>
          </p:nvPr>
        </p:nvSpPr>
        <p:spPr/>
        <p:txBody>
          <a:bodyPr/>
          <a:lstStyle/>
          <a:p>
            <a:r>
              <a:rPr lang="sr-Cyrl-CS" dirty="0" smtClean="0"/>
              <a:t>За </a:t>
            </a:r>
            <a:r>
              <a:rPr lang="sr-Cyrl-CS" dirty="0"/>
              <a:t>сва радна места која у свом опису немају руковођење које је вредновано при одређивању почетног коефицијнта за то радно </a:t>
            </a:r>
            <a:r>
              <a:rPr lang="sr-Cyrl-CS" dirty="0" smtClean="0"/>
              <a:t>место</a:t>
            </a:r>
          </a:p>
          <a:p>
            <a:r>
              <a:rPr lang="sr-Cyrl-CS" dirty="0" smtClean="0"/>
              <a:t>Одређује се већи </a:t>
            </a:r>
            <a:r>
              <a:rPr lang="sr-Cyrl-CS" dirty="0"/>
              <a:t>коефицијент у </a:t>
            </a:r>
            <a:r>
              <a:rPr lang="sr-Cyrl-CS" dirty="0" smtClean="0"/>
              <a:t>распону коефисијената платне групе </a:t>
            </a:r>
            <a:r>
              <a:rPr lang="sr-Cyrl-CS" dirty="0"/>
              <a:t>у </a:t>
            </a:r>
            <a:r>
              <a:rPr lang="sr-Cyrl-CS" dirty="0" smtClean="0"/>
              <a:t>којој </a:t>
            </a:r>
            <a:r>
              <a:rPr lang="sr-Cyrl-CS" dirty="0"/>
              <a:t>се то радно место </a:t>
            </a:r>
            <a:r>
              <a:rPr lang="sr-Cyrl-CS" dirty="0" smtClean="0"/>
              <a:t>налази</a:t>
            </a:r>
          </a:p>
          <a:p>
            <a:pPr lvl="1"/>
            <a:r>
              <a:rPr lang="sr-Cyrl-CS" dirty="0" smtClean="0"/>
              <a:t>Изузетак: посебним законом може да се одреди да нема коефицијента руковођења већ запослени добија </a:t>
            </a:r>
            <a:r>
              <a:rPr lang="sr-Cyrl-CS" dirty="0"/>
              <a:t>увећање плате у одређеном проценту за руковођење </a:t>
            </a:r>
            <a:endParaRPr lang="sr-Cyrl-CS" dirty="0" smtClean="0"/>
          </a:p>
          <a:p>
            <a:r>
              <a:rPr lang="sr-Cyrl-CS" dirty="0" smtClean="0"/>
              <a:t>Основна </a:t>
            </a:r>
            <a:r>
              <a:rPr lang="sr-Cyrl-CS" dirty="0"/>
              <a:t>плата запосленог добија </a:t>
            </a:r>
            <a:r>
              <a:rPr lang="sr-Cyrl-CS" dirty="0" smtClean="0"/>
              <a:t>се множењем </a:t>
            </a:r>
            <a:r>
              <a:rPr lang="sr-Cyrl-CS" dirty="0"/>
              <a:t>коефицијента који изражава </a:t>
            </a:r>
            <a:r>
              <a:rPr lang="sr-Cyrl-CS" dirty="0" smtClean="0"/>
              <a:t>почетни коефицијент и руковођење </a:t>
            </a:r>
            <a:r>
              <a:rPr lang="sr-Cyrl-CS" dirty="0"/>
              <a:t>са </a:t>
            </a:r>
            <a:r>
              <a:rPr lang="sr-Cyrl-CS" dirty="0" smtClean="0"/>
              <a:t>основицом</a:t>
            </a:r>
          </a:p>
          <a:p>
            <a:pPr lvl="1"/>
            <a:r>
              <a:rPr lang="sr-Cyrl-CS" dirty="0" smtClean="0"/>
              <a:t>Принцип из државнослужбеничког система</a:t>
            </a:r>
            <a:endParaRPr lang="sr-Latn-RS" dirty="0"/>
          </a:p>
          <a:p>
            <a:endParaRPr lang="sr-Latn-RS" dirty="0"/>
          </a:p>
        </p:txBody>
      </p:sp>
    </p:spTree>
    <p:extLst>
      <p:ext uri="{BB962C8B-B14F-4D97-AF65-F5344CB8AC3E}">
        <p14:creationId xmlns:p14="http://schemas.microsoft.com/office/powerpoint/2010/main" val="3085056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Закон о систему плата запослених у јавном сектору</a:t>
            </a:r>
            <a:endParaRPr lang="sr-Latn-RS" dirty="0"/>
          </a:p>
        </p:txBody>
      </p:sp>
      <p:sp>
        <p:nvSpPr>
          <p:cNvPr id="3" name="Content Placeholder 2"/>
          <p:cNvSpPr>
            <a:spLocks noGrp="1"/>
          </p:cNvSpPr>
          <p:nvPr>
            <p:ph idx="1"/>
          </p:nvPr>
        </p:nvSpPr>
        <p:spPr/>
        <p:txBody>
          <a:bodyPr/>
          <a:lstStyle/>
          <a:p>
            <a:r>
              <a:rPr lang="sr-Cyrl-RS" dirty="0" smtClean="0"/>
              <a:t>Системски закон о платама за цео јавни сектор</a:t>
            </a:r>
          </a:p>
          <a:p>
            <a:r>
              <a:rPr lang="sr-Cyrl-RS" dirty="0" smtClean="0"/>
              <a:t>Ступио на снагу – март 201</a:t>
            </a:r>
            <a:r>
              <a:rPr lang="sr-Latn-RS" dirty="0" smtClean="0"/>
              <a:t>6</a:t>
            </a:r>
            <a:r>
              <a:rPr lang="sr-Cyrl-RS" dirty="0" smtClean="0"/>
              <a:t>.</a:t>
            </a:r>
          </a:p>
          <a:p>
            <a:r>
              <a:rPr lang="sr-Cyrl-RS" dirty="0" smtClean="0"/>
              <a:t>Почетак примене – јануар 201</a:t>
            </a:r>
            <a:r>
              <a:rPr lang="sr-Latn-RS" dirty="0" smtClean="0"/>
              <a:t>7</a:t>
            </a:r>
            <a:r>
              <a:rPr lang="sr-Cyrl-RS" dirty="0" smtClean="0"/>
              <a:t>./јануар 201</a:t>
            </a:r>
            <a:r>
              <a:rPr lang="sr-Latn-RS" dirty="0" smtClean="0"/>
              <a:t>8</a:t>
            </a:r>
            <a:r>
              <a:rPr lang="sr-Cyrl-RS" dirty="0" smtClean="0"/>
              <a:t>. (Полиција и Војска)</a:t>
            </a:r>
          </a:p>
          <a:p>
            <a:pPr lvl="1"/>
            <a:r>
              <a:rPr lang="sr-Cyrl-RS" dirty="0" smtClean="0"/>
              <a:t>Примена условљена обавезом усаглашавања или доношења посебних закона о платама за делове јавног сектора</a:t>
            </a:r>
          </a:p>
          <a:p>
            <a:r>
              <a:rPr lang="sr-Cyrl-RS" dirty="0" smtClean="0"/>
              <a:t>Наредни кораци </a:t>
            </a:r>
          </a:p>
          <a:p>
            <a:pPr lvl="1"/>
            <a:r>
              <a:rPr lang="sr-Cyrl-RS" dirty="0" smtClean="0"/>
              <a:t>Измена постојећих уредби о коефицијентима уз задржавање исте плате</a:t>
            </a:r>
          </a:p>
          <a:p>
            <a:pPr lvl="1"/>
            <a:r>
              <a:rPr lang="sr-Cyrl-RS" dirty="0" smtClean="0"/>
              <a:t>Доношење каталога радних места/звања/функција</a:t>
            </a:r>
          </a:p>
          <a:p>
            <a:pPr lvl="1"/>
            <a:r>
              <a:rPr lang="sr-Cyrl-RS" dirty="0" smtClean="0"/>
              <a:t>Доношење посебних закона о платама</a:t>
            </a:r>
          </a:p>
          <a:p>
            <a:pPr lvl="1"/>
            <a:r>
              <a:rPr lang="sr-Cyrl-RS" dirty="0" smtClean="0"/>
              <a:t>Прелазак на нови систем обрачуна плата</a:t>
            </a:r>
          </a:p>
          <a:p>
            <a:pPr lvl="1"/>
            <a:endParaRPr lang="sr-Cyrl-RS" dirty="0"/>
          </a:p>
          <a:p>
            <a:pPr lvl="1"/>
            <a:endParaRPr lang="sr-Latn-RS" dirty="0"/>
          </a:p>
        </p:txBody>
      </p:sp>
    </p:spTree>
    <p:extLst>
      <p:ext uri="{BB962C8B-B14F-4D97-AF65-F5344CB8AC3E}">
        <p14:creationId xmlns:p14="http://schemas.microsoft.com/office/powerpoint/2010/main" val="31006976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b="1" dirty="0"/>
              <a:t>Коефицијент по основу другог знања или способности запосленог</a:t>
            </a:r>
            <a:endParaRPr lang="sr-Latn-R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sr-Cyrl-CS" dirty="0" smtClean="0"/>
              <a:t>Може да се уводе посебним законима</a:t>
            </a:r>
          </a:p>
          <a:p>
            <a:pPr>
              <a:buFont typeface="Wingdings" panose="05000000000000000000" pitchFamily="2" charset="2"/>
              <a:buChar char="v"/>
            </a:pPr>
            <a:r>
              <a:rPr lang="sr-Cyrl-CS" dirty="0" smtClean="0"/>
              <a:t>Закон </a:t>
            </a:r>
            <a:r>
              <a:rPr lang="sr-Cyrl-CS" dirty="0"/>
              <a:t>није рекао која друга знања и способности могу да се вреднују давањем већег </a:t>
            </a:r>
            <a:r>
              <a:rPr lang="sr-Cyrl-CS" dirty="0" smtClean="0"/>
              <a:t>коефицијента</a:t>
            </a:r>
          </a:p>
          <a:p>
            <a:pPr lvl="1">
              <a:buFont typeface="Wingdings" panose="05000000000000000000" pitchFamily="2" charset="2"/>
              <a:buChar char="v"/>
            </a:pPr>
            <a:r>
              <a:rPr lang="sr-Cyrl-CS" dirty="0" smtClean="0"/>
              <a:t>нпр</a:t>
            </a:r>
            <a:r>
              <a:rPr lang="sr-Cyrl-CS" dirty="0"/>
              <a:t>. </a:t>
            </a:r>
            <a:r>
              <a:rPr lang="sr-Cyrl-CS" dirty="0" smtClean="0"/>
              <a:t>значајно </a:t>
            </a:r>
            <a:r>
              <a:rPr lang="sr-Cyrl-CS" dirty="0"/>
              <a:t>радно искуство које има </a:t>
            </a:r>
            <a:r>
              <a:rPr lang="sr-Cyrl-CS" dirty="0" smtClean="0"/>
              <a:t>запослени</a:t>
            </a:r>
          </a:p>
          <a:p>
            <a:pPr lvl="1">
              <a:buFont typeface="Wingdings" panose="05000000000000000000" pitchFamily="2" charset="2"/>
              <a:buChar char="v"/>
            </a:pPr>
            <a:r>
              <a:rPr lang="sr-Cyrl-CS" dirty="0" smtClean="0"/>
              <a:t>стручност </a:t>
            </a:r>
            <a:r>
              <a:rPr lang="sr-Cyrl-CS" dirty="0"/>
              <a:t>у обављању послова тог радног </a:t>
            </a:r>
            <a:r>
              <a:rPr lang="sr-Cyrl-CS" dirty="0" smtClean="0"/>
              <a:t>места</a:t>
            </a:r>
          </a:p>
          <a:p>
            <a:pPr>
              <a:buFont typeface="Wingdings" panose="05000000000000000000" pitchFamily="2" charset="2"/>
              <a:buChar char="v"/>
            </a:pPr>
            <a:r>
              <a:rPr lang="sr-Cyrl-CS" dirty="0" smtClean="0"/>
              <a:t>Важе правила хоризонталног напредовања </a:t>
            </a:r>
          </a:p>
          <a:p>
            <a:pPr>
              <a:buFont typeface="Wingdings" panose="05000000000000000000" pitchFamily="2" charset="2"/>
              <a:buChar char="v"/>
            </a:pPr>
            <a:r>
              <a:rPr lang="sr-Cyrl-CS" dirty="0" smtClean="0"/>
              <a:t>Основна плата добија се од почетног коефицијента и коефицијента знања или способности</a:t>
            </a:r>
          </a:p>
          <a:p>
            <a:pPr>
              <a:buFont typeface="Wingdings" panose="05000000000000000000" pitchFamily="2" charset="2"/>
              <a:buChar char="v"/>
            </a:pPr>
            <a:r>
              <a:rPr lang="sr-Cyrl-CS" dirty="0" smtClean="0"/>
              <a:t>  </a:t>
            </a:r>
            <a:r>
              <a:rPr lang="sr-Cyrl-CS" b="1" dirty="0" smtClean="0"/>
              <a:t>   </a:t>
            </a:r>
            <a:endParaRPr lang="sr-Latn-RS" dirty="0"/>
          </a:p>
          <a:p>
            <a:endParaRPr lang="sr-Latn-RS" dirty="0"/>
          </a:p>
        </p:txBody>
      </p:sp>
    </p:spTree>
    <p:extLst>
      <p:ext uri="{BB962C8B-B14F-4D97-AF65-F5344CB8AC3E}">
        <p14:creationId xmlns:p14="http://schemas.microsoft.com/office/powerpoint/2010/main" val="20652168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Основна плата функционера</a:t>
            </a:r>
          </a:p>
        </p:txBody>
      </p:sp>
      <p:sp>
        <p:nvSpPr>
          <p:cNvPr id="3" name="Content Placeholder 2"/>
          <p:cNvSpPr>
            <a:spLocks noGrp="1"/>
          </p:cNvSpPr>
          <p:nvPr>
            <p:ph idx="1"/>
          </p:nvPr>
        </p:nvSpPr>
        <p:spPr/>
        <p:txBody>
          <a:bodyPr>
            <a:normAutofit/>
          </a:bodyPr>
          <a:lstStyle/>
          <a:p>
            <a:r>
              <a:rPr lang="sr-Cyrl-CS" dirty="0" smtClean="0"/>
              <a:t>Добија се множењем републичке основице или основице АП и ЈЛС (за њихове функционере) и </a:t>
            </a:r>
            <a:r>
              <a:rPr lang="sr-Cyrl-CS" dirty="0"/>
              <a:t>коефицијента </a:t>
            </a:r>
            <a:r>
              <a:rPr lang="sr-Cyrl-CS" dirty="0" smtClean="0"/>
              <a:t> </a:t>
            </a:r>
            <a:endParaRPr lang="sr-Latn-RS" dirty="0"/>
          </a:p>
          <a:p>
            <a:r>
              <a:rPr lang="sr-Cyrl-CS" dirty="0"/>
              <a:t>Коефицијент </a:t>
            </a:r>
            <a:r>
              <a:rPr lang="sr-Cyrl-CS" dirty="0" smtClean="0"/>
              <a:t>се не одређује према ПГ и ПР из матрице већ у </a:t>
            </a:r>
            <a:r>
              <a:rPr lang="sr-Cyrl-CS" dirty="0"/>
              <a:t>зависности од критеријума одговорности у вршењу дужности на одређеној </a:t>
            </a:r>
            <a:r>
              <a:rPr lang="sr-Cyrl-CS" dirty="0" smtClean="0"/>
              <a:t>функцији</a:t>
            </a:r>
            <a:endParaRPr lang="sr-Latn-RS" dirty="0"/>
          </a:p>
          <a:p>
            <a:r>
              <a:rPr lang="sr-Cyrl-CS" dirty="0" smtClean="0"/>
              <a:t>Изузетак од предњег правила </a:t>
            </a:r>
          </a:p>
          <a:p>
            <a:pPr lvl="1"/>
            <a:r>
              <a:rPr lang="sr-Cyrl-CS" dirty="0" smtClean="0"/>
              <a:t>Основна плата се одређује на основу елемената из посебних закона за носи</a:t>
            </a:r>
            <a:r>
              <a:rPr lang="sr-Cyrl-RS" dirty="0" smtClean="0"/>
              <a:t>оце</a:t>
            </a:r>
            <a:r>
              <a:rPr lang="sr-Cyrl-CS" dirty="0" smtClean="0"/>
              <a:t> </a:t>
            </a:r>
            <a:r>
              <a:rPr lang="sr-Cyrl-CS" dirty="0"/>
              <a:t>судијске и тужилачке функције и </a:t>
            </a:r>
            <a:r>
              <a:rPr lang="sr-Cyrl-CS" dirty="0" smtClean="0"/>
              <a:t>функционере </a:t>
            </a:r>
            <a:r>
              <a:rPr lang="sr-Cyrl-CS" dirty="0"/>
              <a:t>у државним органима којима се основна плата одређује према плати носилаца судијске функције, </a:t>
            </a:r>
            <a:r>
              <a:rPr lang="sr-Cyrl-CS" dirty="0" smtClean="0"/>
              <a:t>функционере </a:t>
            </a:r>
            <a:r>
              <a:rPr lang="sr-Cyrl-CS" dirty="0"/>
              <a:t>у државним органима којима је основна плата као једна од гаранција независности у вршењу </a:t>
            </a:r>
            <a:r>
              <a:rPr lang="sr-Cyrl-CS" dirty="0" smtClean="0"/>
              <a:t>функције</a:t>
            </a:r>
            <a:endParaRPr lang="sr-Latn-RS" dirty="0"/>
          </a:p>
          <a:p>
            <a:pPr lvl="1"/>
            <a:r>
              <a:rPr lang="sr-Cyrl-CS" dirty="0" smtClean="0"/>
              <a:t>Ради се о законима </a:t>
            </a:r>
            <a:r>
              <a:rPr lang="sr-Cyrl-CS" dirty="0"/>
              <a:t>и другим </a:t>
            </a:r>
            <a:r>
              <a:rPr lang="sr-Cyrl-CS" dirty="0" smtClean="0"/>
              <a:t>прописима </a:t>
            </a:r>
            <a:r>
              <a:rPr lang="sr-Cyrl-CS" dirty="0"/>
              <a:t>којим се уређује њихов </a:t>
            </a:r>
            <a:r>
              <a:rPr lang="sr-Cyrl-CS" dirty="0" smtClean="0"/>
              <a:t>положај</a:t>
            </a:r>
            <a:endParaRPr lang="sr-Latn-RS" dirty="0"/>
          </a:p>
          <a:p>
            <a:endParaRPr lang="sr-Latn-RS" dirty="0"/>
          </a:p>
        </p:txBody>
      </p:sp>
    </p:spTree>
    <p:extLst>
      <p:ext uri="{BB962C8B-B14F-4D97-AF65-F5344CB8AC3E}">
        <p14:creationId xmlns:p14="http://schemas.microsoft.com/office/powerpoint/2010/main" val="10931301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Основна плата ППВС</a:t>
            </a:r>
            <a:endParaRPr lang="sr-Latn-RS" dirty="0"/>
          </a:p>
        </p:txBody>
      </p:sp>
      <p:sp>
        <p:nvSpPr>
          <p:cNvPr id="3" name="Content Placeholder 2"/>
          <p:cNvSpPr>
            <a:spLocks noGrp="1"/>
          </p:cNvSpPr>
          <p:nvPr>
            <p:ph idx="1"/>
          </p:nvPr>
        </p:nvSpPr>
        <p:spPr/>
        <p:txBody>
          <a:bodyPr/>
          <a:lstStyle/>
          <a:p>
            <a:r>
              <a:rPr lang="sr-Cyrl-CS" dirty="0" smtClean="0"/>
              <a:t>На ППВС не примењују се правила о елементима </a:t>
            </a:r>
            <a:r>
              <a:rPr lang="sr-Cyrl-CS" dirty="0"/>
              <a:t>основне </a:t>
            </a:r>
            <a:r>
              <a:rPr lang="sr-Cyrl-CS" dirty="0" smtClean="0"/>
              <a:t>плате и платним групама </a:t>
            </a:r>
            <a:r>
              <a:rPr lang="sr-Cyrl-CS" dirty="0"/>
              <a:t>и </a:t>
            </a:r>
            <a:r>
              <a:rPr lang="sr-Cyrl-CS" dirty="0" smtClean="0"/>
              <a:t>платним разредима</a:t>
            </a:r>
          </a:p>
          <a:p>
            <a:r>
              <a:rPr lang="sr-Cyrl-CS" dirty="0" smtClean="0"/>
              <a:t>Правила се постављају у Закону о војсци </a:t>
            </a:r>
          </a:p>
          <a:p>
            <a:pPr lvl="1"/>
            <a:r>
              <a:rPr lang="sr-Cyrl-CS" dirty="0" smtClean="0"/>
              <a:t>њихова </a:t>
            </a:r>
            <a:r>
              <a:rPr lang="sr-Cyrl-CS" dirty="0"/>
              <a:t>плата </a:t>
            </a:r>
            <a:r>
              <a:rPr lang="sr-Cyrl-CS" dirty="0" smtClean="0"/>
              <a:t>треба да буде </a:t>
            </a:r>
            <a:r>
              <a:rPr lang="sr-Cyrl-CS" dirty="0"/>
              <a:t>утврђена у оквиру распона који одражава однос најмање и највеће основне плате утврђене у складу са коефицијенатима платних група и платних разреда из </a:t>
            </a:r>
            <a:r>
              <a:rPr lang="sr-Cyrl-CS" dirty="0" smtClean="0"/>
              <a:t>матрице </a:t>
            </a:r>
            <a:r>
              <a:rPr lang="sr-Cyrl-CS" dirty="0"/>
              <a:t>и </a:t>
            </a:r>
            <a:r>
              <a:rPr lang="sr-Cyrl-CS" dirty="0" smtClean="0"/>
              <a:t>републичке основице</a:t>
            </a:r>
            <a:endParaRPr lang="sr-Latn-RS" dirty="0"/>
          </a:p>
          <a:p>
            <a:endParaRPr lang="sr-Latn-RS" dirty="0"/>
          </a:p>
        </p:txBody>
      </p:sp>
    </p:spTree>
    <p:extLst>
      <p:ext uri="{BB962C8B-B14F-4D97-AF65-F5344CB8AC3E}">
        <p14:creationId xmlns:p14="http://schemas.microsoft.com/office/powerpoint/2010/main" val="20069952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Увећана плата</a:t>
            </a:r>
            <a:endParaRPr lang="sr-Latn-RS" dirty="0"/>
          </a:p>
        </p:txBody>
      </p:sp>
      <p:sp>
        <p:nvSpPr>
          <p:cNvPr id="3" name="Content Placeholder 2"/>
          <p:cNvSpPr>
            <a:spLocks noGrp="1"/>
          </p:cNvSpPr>
          <p:nvPr>
            <p:ph idx="1"/>
          </p:nvPr>
        </p:nvSpPr>
        <p:spPr>
          <a:xfrm>
            <a:off x="677334" y="1662545"/>
            <a:ext cx="8596668" cy="4738255"/>
          </a:xfrm>
        </p:spPr>
        <p:txBody>
          <a:bodyPr>
            <a:normAutofit fontScale="92500" lnSpcReduction="10000"/>
          </a:bodyPr>
          <a:lstStyle/>
          <a:p>
            <a:pPr marL="468630" lvl="1" indent="-342900">
              <a:buFont typeface="Wingdings" pitchFamily="2" charset="2"/>
              <a:buChar char="v"/>
            </a:pPr>
            <a:r>
              <a:rPr lang="sr-Cyrl-RS" sz="2000" dirty="0" smtClean="0"/>
              <a:t>Заједничка увећања и</a:t>
            </a:r>
            <a:r>
              <a:rPr lang="sr-Cyrl-RS" sz="2000" u="sng" dirty="0" smtClean="0"/>
              <a:t> њихова висина </a:t>
            </a:r>
            <a:r>
              <a:rPr lang="sr-Cyrl-RS" sz="2000" dirty="0" smtClean="0"/>
              <a:t>за </a:t>
            </a:r>
            <a:r>
              <a:rPr lang="sr-Cyrl-RS" sz="2000" dirty="0"/>
              <a:t>цео јавни сектор уређени су овим законом</a:t>
            </a:r>
          </a:p>
          <a:p>
            <a:pPr marL="742950" lvl="2" indent="-342900"/>
            <a:r>
              <a:rPr lang="sr-Cyrl-RS" dirty="0" smtClean="0"/>
              <a:t>за </a:t>
            </a:r>
            <a:r>
              <a:rPr lang="sr-Cyrl-RS" dirty="0"/>
              <a:t>рад ноћу – 26% вредности радног сата основне плате</a:t>
            </a:r>
          </a:p>
          <a:p>
            <a:pPr marL="742950" lvl="2" indent="-342900"/>
            <a:r>
              <a:rPr lang="sr-Cyrl-RS" dirty="0" smtClean="0"/>
              <a:t>за </a:t>
            </a:r>
            <a:r>
              <a:rPr lang="sr-Cyrl-RS" dirty="0"/>
              <a:t>рад на дан празника који је нерадан дан – 110% вредности радног сата основне плате</a:t>
            </a:r>
          </a:p>
          <a:p>
            <a:pPr marL="742950" lvl="2" indent="-342900"/>
            <a:r>
              <a:rPr lang="sr-Cyrl-RS" dirty="0" smtClean="0"/>
              <a:t>за </a:t>
            </a:r>
            <a:r>
              <a:rPr lang="sr-Cyrl-RS" dirty="0"/>
              <a:t>прековремени рад – 26% вредности радног сата основне плате, уколико се не искористе слободни сати у наредна три месеца (1:1,5 сати)</a:t>
            </a:r>
          </a:p>
          <a:p>
            <a:pPr marL="742950" lvl="2" indent="-342900"/>
            <a:r>
              <a:rPr lang="sr-Cyrl-RS" dirty="0" smtClean="0"/>
              <a:t>за </a:t>
            </a:r>
            <a:r>
              <a:rPr lang="sr-Cyrl-RS" dirty="0"/>
              <a:t>приправност – 10% вредности радног сата основне </a:t>
            </a:r>
            <a:r>
              <a:rPr lang="sr-Cyrl-RS" dirty="0" smtClean="0"/>
              <a:t>плате</a:t>
            </a:r>
          </a:p>
          <a:p>
            <a:pPr marL="742950" lvl="2" indent="-342900"/>
            <a:r>
              <a:rPr lang="sr-Cyrl-RS" dirty="0" smtClean="0"/>
              <a:t>Минули рад – 0,4% основне плате за рад у целом јавном сектору</a:t>
            </a:r>
          </a:p>
          <a:p>
            <a:r>
              <a:rPr lang="sr-Cyrl-CS" dirty="0" smtClean="0"/>
              <a:t>Изузетак од ове висине увећане плате </a:t>
            </a:r>
          </a:p>
          <a:p>
            <a:pPr lvl="1"/>
            <a:r>
              <a:rPr lang="sr-Cyrl-CS" dirty="0" smtClean="0"/>
              <a:t>Ако је </a:t>
            </a:r>
            <a:r>
              <a:rPr lang="sr-Cyrl-CS" dirty="0"/>
              <a:t>посебним </a:t>
            </a:r>
            <a:r>
              <a:rPr lang="sr-Cyrl-CS" b="1" dirty="0"/>
              <a:t>законом </a:t>
            </a:r>
            <a:r>
              <a:rPr lang="sr-Cyrl-CS" dirty="0"/>
              <a:t>утврђена у већем </a:t>
            </a:r>
            <a:r>
              <a:rPr lang="sr-Cyrl-CS" dirty="0" smtClean="0"/>
              <a:t>износу</a:t>
            </a:r>
          </a:p>
          <a:p>
            <a:pPr lvl="1"/>
            <a:r>
              <a:rPr lang="sr-Cyrl-CS" dirty="0" smtClean="0"/>
              <a:t>Ако је тај </a:t>
            </a:r>
            <a:r>
              <a:rPr lang="sr-Cyrl-CS" dirty="0"/>
              <a:t>посебан закон на снази на дан ступања на снагу овог системског закона (на дан 9. март 2016. године) </a:t>
            </a:r>
            <a:endParaRPr lang="sr-Cyrl-CS" dirty="0" smtClean="0"/>
          </a:p>
          <a:p>
            <a:pPr lvl="1"/>
            <a:r>
              <a:rPr lang="sr-Cyrl-CS" dirty="0" smtClean="0"/>
              <a:t>ова </a:t>
            </a:r>
            <a:r>
              <a:rPr lang="sr-Cyrl-CS" dirty="0"/>
              <a:t>увећања </a:t>
            </a:r>
            <a:r>
              <a:rPr lang="sr-Cyrl-CS" dirty="0" smtClean="0"/>
              <a:t>моћи ће да се </a:t>
            </a:r>
            <a:r>
              <a:rPr lang="sr-Cyrl-CS" dirty="0"/>
              <a:t>уговарају колективним уговором али највише у</a:t>
            </a:r>
            <a:r>
              <a:rPr lang="sr-Cyrl-RS" dirty="0"/>
              <a:t> тој висини из посебног </a:t>
            </a:r>
            <a:r>
              <a:rPr lang="sr-Cyrl-RS" dirty="0" smtClean="0"/>
              <a:t>закона</a:t>
            </a:r>
            <a:endParaRPr lang="sr-Latn-RS" sz="1400" dirty="0"/>
          </a:p>
          <a:p>
            <a:pPr lvl="2"/>
            <a:r>
              <a:rPr lang="sr-Cyrl-RS" dirty="0" smtClean="0"/>
              <a:t>Закон </a:t>
            </a:r>
            <a:r>
              <a:rPr lang="sr-Cyrl-RS" dirty="0"/>
              <a:t>о полицији </a:t>
            </a:r>
            <a:r>
              <a:rPr lang="sr-Cyrl-RS" dirty="0" smtClean="0"/>
              <a:t>у </a:t>
            </a:r>
            <a:r>
              <a:rPr lang="sr-Cyrl-RS" dirty="0"/>
              <a:t>члану 187. прописује да је увећања плате за </a:t>
            </a:r>
            <a:r>
              <a:rPr lang="sr-Cyrl-RS" dirty="0" smtClean="0"/>
              <a:t>рад ноћу, прековремени рад-</a:t>
            </a:r>
            <a:r>
              <a:rPr lang="sr-Latn-RS" dirty="0" smtClean="0"/>
              <a:t> </a:t>
            </a:r>
            <a:r>
              <a:rPr lang="sr-Latn-RS" dirty="0"/>
              <a:t>28,6% </a:t>
            </a:r>
            <a:r>
              <a:rPr lang="sr-Cyrl-RS" dirty="0" smtClean="0"/>
              <a:t>, а рад на дан празника-</a:t>
            </a:r>
            <a:r>
              <a:rPr lang="sr-Latn-RS" dirty="0" smtClean="0"/>
              <a:t> </a:t>
            </a:r>
            <a:r>
              <a:rPr lang="sr-Latn-RS" dirty="0"/>
              <a:t>121</a:t>
            </a:r>
            <a:r>
              <a:rPr lang="sr-Latn-RS" dirty="0" smtClean="0"/>
              <a:t>%</a:t>
            </a:r>
            <a:endParaRPr lang="sr-Cyrl-RS" dirty="0"/>
          </a:p>
          <a:p>
            <a:pPr marL="468630" lvl="1" indent="-342900"/>
            <a:endParaRPr lang="en-US" dirty="0"/>
          </a:p>
          <a:p>
            <a:endParaRPr lang="sr-Latn-RS" dirty="0"/>
          </a:p>
        </p:txBody>
      </p:sp>
    </p:spTree>
    <p:extLst>
      <p:ext uri="{BB962C8B-B14F-4D97-AF65-F5344CB8AC3E}">
        <p14:creationId xmlns:p14="http://schemas.microsoft.com/office/powerpoint/2010/main" val="39205521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Увећана плата</a:t>
            </a:r>
            <a:endParaRPr lang="sr-Latn-RS" dirty="0"/>
          </a:p>
        </p:txBody>
      </p:sp>
      <p:sp>
        <p:nvSpPr>
          <p:cNvPr id="3" name="Content Placeholder 2"/>
          <p:cNvSpPr>
            <a:spLocks noGrp="1"/>
          </p:cNvSpPr>
          <p:nvPr>
            <p:ph idx="1"/>
          </p:nvPr>
        </p:nvSpPr>
        <p:spPr>
          <a:xfrm>
            <a:off x="677334" y="1641765"/>
            <a:ext cx="8596668" cy="4925290"/>
          </a:xfrm>
        </p:spPr>
        <p:txBody>
          <a:bodyPr>
            <a:normAutofit fontScale="85000" lnSpcReduction="20000"/>
          </a:bodyPr>
          <a:lstStyle/>
          <a:p>
            <a:pPr marL="468630" lvl="1" indent="-342900">
              <a:buFont typeface="Wingdings" pitchFamily="2" charset="2"/>
              <a:buChar char="v"/>
            </a:pPr>
            <a:r>
              <a:rPr lang="sr-Cyrl-RS" sz="2000" dirty="0"/>
              <a:t>Посебним законом могу да се </a:t>
            </a:r>
            <a:r>
              <a:rPr lang="sr-Cyrl-RS" sz="2000" dirty="0" smtClean="0"/>
              <a:t>уведу увећања плате за: </a:t>
            </a:r>
          </a:p>
          <a:p>
            <a:pPr lvl="1"/>
            <a:r>
              <a:rPr lang="sr-Cyrl-CS" b="1" dirty="0"/>
              <a:t>дежурство</a:t>
            </a:r>
            <a:r>
              <a:rPr lang="sr-Cyrl-CS" dirty="0"/>
              <a:t> – у висини утврђеној посебним законом;</a:t>
            </a:r>
            <a:endParaRPr lang="sr-Latn-RS" sz="1400" dirty="0"/>
          </a:p>
          <a:p>
            <a:pPr lvl="1"/>
            <a:r>
              <a:rPr lang="sr-Cyrl-CS" b="1" dirty="0" smtClean="0"/>
              <a:t>руковођење</a:t>
            </a:r>
            <a:r>
              <a:rPr lang="sr-Cyrl-CS" dirty="0"/>
              <a:t>, ако руковођење није изражено кроз коефицијент основне плате запосленог - у висини утврђеној посебним законом;	</a:t>
            </a:r>
            <a:endParaRPr lang="sr-Cyrl-RS" sz="1400" dirty="0"/>
          </a:p>
          <a:p>
            <a:pPr lvl="1"/>
            <a:r>
              <a:rPr lang="sr-Cyrl-RS" b="1" dirty="0" smtClean="0"/>
              <a:t>остварене </a:t>
            </a:r>
            <a:r>
              <a:rPr lang="sr-Cyrl-CS" b="1" dirty="0"/>
              <a:t>резултате рада</a:t>
            </a:r>
            <a:r>
              <a:rPr lang="sr-Cyrl-CS" dirty="0"/>
              <a:t> </a:t>
            </a:r>
            <a:r>
              <a:rPr lang="sr-Cyrl-CS" b="1" dirty="0"/>
              <a:t>и радни учинак </a:t>
            </a:r>
            <a:r>
              <a:rPr lang="sr-Cyrl-CS" dirty="0"/>
              <a:t>изнад стандардног или очекиваног за наведено радно </a:t>
            </a:r>
            <a:r>
              <a:rPr lang="sr-Cyrl-CS" dirty="0" smtClean="0"/>
              <a:t>место-</a:t>
            </a:r>
            <a:r>
              <a:rPr lang="sr-Cyrl-RS" dirty="0" smtClean="0"/>
              <a:t>под </a:t>
            </a:r>
            <a:r>
              <a:rPr lang="sr-Cyrl-RS" dirty="0"/>
              <a:t>условима и на начин </a:t>
            </a:r>
            <a:r>
              <a:rPr lang="sr-Cyrl-CS" dirty="0"/>
              <a:t>прописан посебним законом, ако наведено вредновање није изражено кроз коефицијент хоризонталног напредовања - у висини утврђеној посебним </a:t>
            </a:r>
            <a:r>
              <a:rPr lang="sr-Cyrl-CS" dirty="0" smtClean="0"/>
              <a:t>законом;</a:t>
            </a:r>
          </a:p>
          <a:p>
            <a:pPr lvl="1"/>
            <a:r>
              <a:rPr lang="sr-Cyrl-CS" b="1" dirty="0" smtClean="0"/>
              <a:t>у </a:t>
            </a:r>
            <a:r>
              <a:rPr lang="sr-Cyrl-CS" b="1" dirty="0"/>
              <a:t>другим </a:t>
            </a:r>
            <a:r>
              <a:rPr lang="sr-Cyrl-CS" b="1" dirty="0" smtClean="0"/>
              <a:t>случајевима - </a:t>
            </a:r>
            <a:r>
              <a:rPr lang="sr-Cyrl-CS" dirty="0" smtClean="0"/>
              <a:t>ако </a:t>
            </a:r>
            <a:r>
              <a:rPr lang="sr-Cyrl-CS" dirty="0"/>
              <a:t>такво увећање оправдавају специфични услови рада или друге околности под којима се послови обављају повремено, а које нису узете у обзир при вредновању послова радног места, односно при утврђивању корективног коефицијента.</a:t>
            </a:r>
            <a:endParaRPr lang="sr-Latn-RS" sz="1600" dirty="0"/>
          </a:p>
          <a:p>
            <a:pPr marL="468630" lvl="1" indent="-342900">
              <a:buFont typeface="Wingdings" pitchFamily="2" charset="2"/>
              <a:buChar char="v"/>
            </a:pPr>
            <a:r>
              <a:rPr lang="sr-Cyrl-RS" sz="2000" dirty="0" smtClean="0"/>
              <a:t>Међусобни </a:t>
            </a:r>
            <a:r>
              <a:rPr lang="sr-Cyrl-RS" sz="2000" dirty="0"/>
              <a:t>однос и ограничење права на додатак</a:t>
            </a:r>
          </a:p>
          <a:p>
            <a:pPr marL="742950" lvl="2" indent="-342900"/>
            <a:r>
              <a:rPr lang="sr-Cyrl-CS" dirty="0"/>
              <a:t>Сви % остварених додатака се </a:t>
            </a:r>
            <a:r>
              <a:rPr lang="sr-Cyrl-CS" dirty="0" smtClean="0"/>
              <a:t>сабирају, осим прековременог рада које искључује дежурство</a:t>
            </a:r>
          </a:p>
          <a:p>
            <a:pPr marL="742950" lvl="2" indent="-342900"/>
            <a:r>
              <a:rPr lang="sr-Cyrl-CS" dirty="0"/>
              <a:t>За друга увећања плате која </a:t>
            </a:r>
            <a:r>
              <a:rPr lang="sr-Cyrl-CS" dirty="0" smtClean="0"/>
              <a:t>буду </a:t>
            </a:r>
            <a:r>
              <a:rPr lang="sr-Cyrl-CS" dirty="0"/>
              <a:t>утврђена у посебном закону, тај посебан закон ће рећи да ли се основи увећају међусобно сабирају или искључују.  </a:t>
            </a:r>
            <a:endParaRPr lang="sr-Latn-RS" dirty="0"/>
          </a:p>
          <a:p>
            <a:pPr marL="742950" lvl="2" indent="-342900"/>
            <a:r>
              <a:rPr lang="sr-Cyrl-CS" dirty="0" smtClean="0"/>
              <a:t>Право </a:t>
            </a:r>
            <a:r>
              <a:rPr lang="sr-Cyrl-CS" dirty="0"/>
              <a:t>на додатак </a:t>
            </a:r>
            <a:r>
              <a:rPr lang="sr-Cyrl-CS" dirty="0" smtClean="0"/>
              <a:t>немају</a:t>
            </a:r>
          </a:p>
          <a:p>
            <a:pPr marL="1200150" lvl="3" indent="-342900"/>
            <a:r>
              <a:rPr lang="sr-Cyrl-CS" dirty="0" smtClean="0"/>
              <a:t>запослени </a:t>
            </a:r>
            <a:r>
              <a:rPr lang="sr-Cyrl-CS" dirty="0"/>
              <a:t>на руководећим РМ или на РМ на којима имају одговорност за руковођење органом или другом организацијом </a:t>
            </a:r>
            <a:endParaRPr lang="sr-Cyrl-CS" dirty="0" smtClean="0"/>
          </a:p>
          <a:p>
            <a:pPr marL="1200150" lvl="3" indent="-342900"/>
            <a:r>
              <a:rPr lang="sr-Cyrl-CS" dirty="0" smtClean="0"/>
              <a:t>лица </a:t>
            </a:r>
            <a:r>
              <a:rPr lang="sr-Cyrl-CS" dirty="0"/>
              <a:t>на </a:t>
            </a:r>
            <a:r>
              <a:rPr lang="sr-Cyrl-CS" dirty="0" smtClean="0"/>
              <a:t>положају</a:t>
            </a:r>
          </a:p>
          <a:p>
            <a:pPr marL="1200150" lvl="3" indent="-342900"/>
            <a:r>
              <a:rPr lang="sr-Cyrl-CS" dirty="0" smtClean="0"/>
              <a:t>Функционери, осим носилаца судијске или тужилачке функције</a:t>
            </a:r>
            <a:endParaRPr lang="sr-Cyrl-CS" dirty="0"/>
          </a:p>
          <a:p>
            <a:endParaRPr lang="sr-Latn-RS" dirty="0"/>
          </a:p>
        </p:txBody>
      </p:sp>
    </p:spTree>
    <p:extLst>
      <p:ext uri="{BB962C8B-B14F-4D97-AF65-F5344CB8AC3E}">
        <p14:creationId xmlns:p14="http://schemas.microsoft.com/office/powerpoint/2010/main" val="20351093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Увећана плата</a:t>
            </a:r>
            <a:endParaRPr lang="sr-Latn-RS" dirty="0"/>
          </a:p>
        </p:txBody>
      </p:sp>
      <p:sp>
        <p:nvSpPr>
          <p:cNvPr id="3" name="Content Placeholder 2"/>
          <p:cNvSpPr>
            <a:spLocks noGrp="1"/>
          </p:cNvSpPr>
          <p:nvPr>
            <p:ph idx="1"/>
          </p:nvPr>
        </p:nvSpPr>
        <p:spPr/>
        <p:txBody>
          <a:bodyPr/>
          <a:lstStyle/>
          <a:p>
            <a:r>
              <a:rPr lang="sr-Cyrl-CS" dirty="0" smtClean="0"/>
              <a:t>Увећана </a:t>
            </a:r>
            <a:r>
              <a:rPr lang="sr-Cyrl-CS" dirty="0"/>
              <a:t>плата за оне запослене који према посебним прописима остварују основну плату према радном времену које се сматра пуним радним временом, </a:t>
            </a:r>
            <a:r>
              <a:rPr lang="sr-Cyrl-CS" dirty="0" smtClean="0"/>
              <a:t>остварује се </a:t>
            </a:r>
            <a:r>
              <a:rPr lang="sr-Cyrl-CS" dirty="0"/>
              <a:t>према вредности радног сата утврђеној за пуно радно </a:t>
            </a:r>
            <a:r>
              <a:rPr lang="sr-Cyrl-CS" dirty="0" smtClean="0"/>
              <a:t>време</a:t>
            </a:r>
          </a:p>
          <a:p>
            <a:pPr lvl="1"/>
            <a:r>
              <a:rPr lang="sr-Cyrl-CS" dirty="0" smtClean="0"/>
              <a:t>запослени </a:t>
            </a:r>
            <a:r>
              <a:rPr lang="sr-Cyrl-CS" dirty="0"/>
              <a:t>који раде са радним временом од 36 до 40 часова недељно и које се у складу са општима актом сматра пуним радним временом </a:t>
            </a:r>
            <a:r>
              <a:rPr lang="sr-Cyrl-CS" dirty="0" smtClean="0"/>
              <a:t>или </a:t>
            </a:r>
            <a:r>
              <a:rPr lang="sr-Cyrl-CS" dirty="0"/>
              <a:t>који раде са скраћеним радним временом од 30 до 40 чесова </a:t>
            </a:r>
            <a:r>
              <a:rPr lang="sr-Cyrl-CS" dirty="0" smtClean="0"/>
              <a:t>недељно, </a:t>
            </a:r>
            <a:r>
              <a:rPr lang="sr-Cyrl-CS" dirty="0"/>
              <a:t>оствариваће право на увећану плату у односу на вредност радног сата утврђеној за пуно радно </a:t>
            </a:r>
            <a:r>
              <a:rPr lang="sr-Cyrl-CS" dirty="0" smtClean="0"/>
              <a:t>време</a:t>
            </a:r>
            <a:endParaRPr lang="sr-Latn-RS" dirty="0"/>
          </a:p>
          <a:p>
            <a:endParaRPr lang="sr-Latn-RS" dirty="0"/>
          </a:p>
        </p:txBody>
      </p:sp>
    </p:spTree>
    <p:extLst>
      <p:ext uri="{BB962C8B-B14F-4D97-AF65-F5344CB8AC3E}">
        <p14:creationId xmlns:p14="http://schemas.microsoft.com/office/powerpoint/2010/main" val="34666494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0164"/>
            <a:ext cx="8596668" cy="1660236"/>
          </a:xfrm>
        </p:spPr>
        <p:txBody>
          <a:bodyPr/>
          <a:lstStyle/>
          <a:p>
            <a:r>
              <a:rPr lang="sr-Cyrl-RS" dirty="0" smtClean="0"/>
              <a:t>Накнада плате</a:t>
            </a:r>
            <a:br>
              <a:rPr lang="sr-Cyrl-RS" dirty="0" smtClean="0"/>
            </a:br>
            <a:endParaRPr lang="sr-Latn-RS" dirty="0"/>
          </a:p>
        </p:txBody>
      </p:sp>
      <p:sp>
        <p:nvSpPr>
          <p:cNvPr id="3" name="Content Placeholder 2"/>
          <p:cNvSpPr>
            <a:spLocks noGrp="1"/>
          </p:cNvSpPr>
          <p:nvPr>
            <p:ph idx="1"/>
          </p:nvPr>
        </p:nvSpPr>
        <p:spPr>
          <a:xfrm>
            <a:off x="301337" y="1070264"/>
            <a:ext cx="11294918" cy="6068291"/>
          </a:xfrm>
        </p:spPr>
        <p:txBody>
          <a:bodyPr>
            <a:noAutofit/>
          </a:bodyPr>
          <a:lstStyle/>
          <a:p>
            <a:pPr lvl="0">
              <a:spcBef>
                <a:spcPts val="0"/>
              </a:spcBef>
            </a:pPr>
            <a:r>
              <a:rPr lang="sr-Cyrl-CS" dirty="0" smtClean="0"/>
              <a:t>Основи за накнаду дати су системским законом</a:t>
            </a:r>
          </a:p>
          <a:p>
            <a:pPr lvl="1">
              <a:spcBef>
                <a:spcPts val="0"/>
              </a:spcBef>
            </a:pPr>
            <a:r>
              <a:rPr lang="sr-Cyrl-CS" dirty="0" smtClean="0"/>
              <a:t>Изузетак за ППВС којима се основи и висина утврђују прописима о Војсци </a:t>
            </a:r>
          </a:p>
          <a:p>
            <a:pPr lvl="0">
              <a:spcBef>
                <a:spcPts val="0"/>
              </a:spcBef>
            </a:pPr>
            <a:r>
              <a:rPr lang="sr-Cyrl-CS" dirty="0" smtClean="0"/>
              <a:t>Основи накнаде су</a:t>
            </a:r>
          </a:p>
          <a:p>
            <a:pPr lvl="1">
              <a:spcBef>
                <a:spcPts val="0"/>
              </a:spcBef>
            </a:pPr>
            <a:r>
              <a:rPr lang="sr-Cyrl-CS" dirty="0" smtClean="0"/>
              <a:t>одсуствовања </a:t>
            </a:r>
            <a:r>
              <a:rPr lang="sr-Cyrl-CS" dirty="0"/>
              <a:t>са рада на дан празника који је н</a:t>
            </a:r>
            <a:r>
              <a:rPr lang="sr-Latn-CS" dirty="0"/>
              <a:t>e</a:t>
            </a:r>
            <a:r>
              <a:rPr lang="sr-Cyrl-CS" dirty="0"/>
              <a:t>радан дан, годишњег одмора, плаћеног одсуства, војне вежбе и одазивања на позив државног органа - </a:t>
            </a:r>
            <a:r>
              <a:rPr lang="sr-Cyrl-CS" u="sng" dirty="0"/>
              <a:t>у висини просечне плате у претходних 12 месеци</a:t>
            </a:r>
            <a:endParaRPr lang="sr-Latn-RS" u="sng" dirty="0"/>
          </a:p>
          <a:p>
            <a:pPr lvl="2">
              <a:spcBef>
                <a:spcPts val="0"/>
              </a:spcBef>
            </a:pPr>
            <a:r>
              <a:rPr lang="sr-Cyrl-CS" sz="1200" dirty="0"/>
              <a:t>запослени неће имати право на накнаду плате ако се одазива на позив државног органа у својству вештака или другог лица које учествује у поступку а за чије учешће прима накнаду по посебном пропису </a:t>
            </a:r>
            <a:endParaRPr lang="sr-Cyrl-CS" sz="1200" dirty="0" smtClean="0"/>
          </a:p>
          <a:p>
            <a:pPr lvl="1">
              <a:spcBef>
                <a:spcPts val="0"/>
              </a:spcBef>
            </a:pPr>
            <a:r>
              <a:rPr lang="sr-Cyrl-CS" dirty="0" smtClean="0"/>
              <a:t>одсуствовања </a:t>
            </a:r>
            <a:r>
              <a:rPr lang="sr-Cyrl-CS" dirty="0"/>
              <a:t>са рада због привремене спречености за рад до 30 дана- </a:t>
            </a:r>
            <a:r>
              <a:rPr lang="sr-Cyrl-CS" u="sng" dirty="0"/>
              <a:t>у висини 65% просечне плате у претходних 12 месеци п</a:t>
            </a:r>
            <a:r>
              <a:rPr lang="sr-Cyrl-CS" dirty="0"/>
              <a:t>ре месеца у којем је наступила привремена спреченост за рад (а најмање у висини минималне зараде) ако је привремена спреченост за рад проузрокована болешћу или повредом ван рада или у висини </a:t>
            </a:r>
            <a:r>
              <a:rPr lang="sr-Cyrl-CS" u="sng" dirty="0" smtClean="0"/>
              <a:t>100% ове </a:t>
            </a:r>
            <a:r>
              <a:rPr lang="sr-Cyrl-CS" u="sng" dirty="0"/>
              <a:t>просечне </a:t>
            </a:r>
            <a:r>
              <a:rPr lang="sr-Cyrl-CS" u="sng" dirty="0" smtClean="0"/>
              <a:t>плате</a:t>
            </a:r>
            <a:r>
              <a:rPr lang="sr-Cyrl-CS" dirty="0" smtClean="0"/>
              <a:t>, </a:t>
            </a:r>
            <a:r>
              <a:rPr lang="sr-Cyrl-CS" dirty="0"/>
              <a:t>ако је привремена спреченост за рад проузрокована повредом на раду или професионалном </a:t>
            </a:r>
            <a:r>
              <a:rPr lang="sr-Cyrl-CS" dirty="0" smtClean="0"/>
              <a:t>болешћу</a:t>
            </a:r>
            <a:endParaRPr lang="sr-Latn-RS" dirty="0"/>
          </a:p>
          <a:p>
            <a:pPr lvl="1">
              <a:spcBef>
                <a:spcPts val="0"/>
              </a:spcBef>
            </a:pPr>
            <a:r>
              <a:rPr lang="sr-Cyrl-CS" dirty="0"/>
              <a:t>нераспоређеност -  у висини </a:t>
            </a:r>
            <a:r>
              <a:rPr lang="sr-Cyrl-CS" u="sng" dirty="0"/>
              <a:t>65% основне плате </a:t>
            </a:r>
            <a:r>
              <a:rPr lang="sr-Cyrl-CS" dirty="0"/>
              <a:t>за месец који претходи месецу у коме је остао нераспоређен</a:t>
            </a:r>
            <a:endParaRPr lang="sr-Latn-RS" dirty="0"/>
          </a:p>
          <a:p>
            <a:pPr lvl="2">
              <a:spcBef>
                <a:spcPts val="0"/>
              </a:spcBef>
            </a:pPr>
            <a:r>
              <a:rPr lang="sr-Cyrl-CS" sz="1200" dirty="0"/>
              <a:t>ово право запослени остварује под условом: да је посебним законом речено да запослени има право на накнаду плате за случај нераспоређости и остварује га за онај период за који је у посебном закону одређено да прима накнаду плате </a:t>
            </a:r>
            <a:endParaRPr lang="sr-Latn-RS" sz="1200" dirty="0"/>
          </a:p>
          <a:p>
            <a:pPr lvl="1">
              <a:spcBef>
                <a:spcPts val="0"/>
              </a:spcBef>
            </a:pPr>
            <a:r>
              <a:rPr lang="sr-Cyrl-CS" dirty="0"/>
              <a:t>привременог удаљења са рада - сходном применом општих прописа о </a:t>
            </a:r>
            <a:r>
              <a:rPr lang="sr-Cyrl-CS" dirty="0" smtClean="0"/>
              <a:t>раду</a:t>
            </a:r>
            <a:endParaRPr lang="sr-Latn-RS" sz="1050" dirty="0"/>
          </a:p>
          <a:p>
            <a:pPr lvl="1">
              <a:spcBef>
                <a:spcPts val="0"/>
              </a:spcBef>
            </a:pPr>
            <a:r>
              <a:rPr lang="sr-Cyrl-CS" dirty="0"/>
              <a:t>у случајевима утврђеним посебним прописима – у висини уврђеној тим прописима</a:t>
            </a:r>
            <a:endParaRPr lang="sr-Latn-RS" sz="1050" dirty="0"/>
          </a:p>
          <a:p>
            <a:pPr lvl="2">
              <a:spcBef>
                <a:spcPts val="0"/>
              </a:spcBef>
            </a:pPr>
            <a:r>
              <a:rPr lang="sr-Cyrl-CS" sz="1200" dirty="0"/>
              <a:t>док је привремено спречен за рад због болести и компликација у вези са одржавањем трудноће</a:t>
            </a:r>
            <a:endParaRPr lang="sr-Latn-RS" sz="1200" dirty="0"/>
          </a:p>
          <a:p>
            <a:pPr lvl="2">
              <a:spcBef>
                <a:spcPts val="0"/>
              </a:spcBef>
            </a:pPr>
            <a:r>
              <a:rPr lang="sr-Cyrl-CS" sz="1200" dirty="0"/>
              <a:t>док је на породиљском одсуству, одсуству са рада ради неге детета, одсуству са рада ради посебне неге детета или другог лица</a:t>
            </a:r>
            <a:endParaRPr lang="sr-Latn-RS" sz="1200" dirty="0"/>
          </a:p>
          <a:p>
            <a:pPr lvl="2">
              <a:spcBef>
                <a:spcPts val="0"/>
              </a:spcBef>
            </a:pPr>
            <a:r>
              <a:rPr lang="sr-Cyrl-CS" sz="1200" dirty="0"/>
              <a:t>док је на одсуству са рада за време прекида рада до кога је дошло наредбом надлежног државног органа или надлежног органа послодавца због необезбеђивања безбедности и заштите на раду, односно за време прекида рада до кога је дошло без кривице запосленог</a:t>
            </a:r>
            <a:endParaRPr lang="sr-Latn-RS" sz="1200" dirty="0"/>
          </a:p>
          <a:p>
            <a:pPr lvl="2">
              <a:spcBef>
                <a:spcPts val="0"/>
              </a:spcBef>
            </a:pPr>
            <a:r>
              <a:rPr lang="sr-Cyrl-CS" sz="1200" dirty="0"/>
              <a:t>у другим случајевима из Закона о раду или посебних </a:t>
            </a:r>
            <a:r>
              <a:rPr lang="sr-Cyrl-CS" sz="1200" dirty="0" smtClean="0"/>
              <a:t>закона</a:t>
            </a:r>
            <a:endParaRPr lang="sr-Latn-RS" sz="1200" dirty="0"/>
          </a:p>
          <a:p>
            <a:pPr>
              <a:spcBef>
                <a:spcPts val="0"/>
              </a:spcBef>
            </a:pPr>
            <a:endParaRPr lang="sr-Latn-RS" sz="1200" dirty="0"/>
          </a:p>
        </p:txBody>
      </p:sp>
    </p:spTree>
    <p:extLst>
      <p:ext uri="{BB962C8B-B14F-4D97-AF65-F5344CB8AC3E}">
        <p14:creationId xmlns:p14="http://schemas.microsoft.com/office/powerpoint/2010/main" val="13143632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Накнада трошкова</a:t>
            </a:r>
            <a:endParaRPr lang="sr-Latn-RS" dirty="0"/>
          </a:p>
        </p:txBody>
      </p:sp>
      <p:sp>
        <p:nvSpPr>
          <p:cNvPr id="3" name="Content Placeholder 2"/>
          <p:cNvSpPr>
            <a:spLocks noGrp="1"/>
          </p:cNvSpPr>
          <p:nvPr>
            <p:ph idx="1"/>
          </p:nvPr>
        </p:nvSpPr>
        <p:spPr>
          <a:xfrm>
            <a:off x="342900" y="1278083"/>
            <a:ext cx="10172700" cy="5372100"/>
          </a:xfrm>
        </p:spPr>
        <p:txBody>
          <a:bodyPr>
            <a:normAutofit fontScale="92500" lnSpcReduction="20000"/>
          </a:bodyPr>
          <a:lstStyle/>
          <a:p>
            <a:pPr lvl="0"/>
            <a:endParaRPr lang="sr-Cyrl-CS" b="1" i="1" dirty="0" smtClean="0"/>
          </a:p>
          <a:p>
            <a:pPr lvl="0">
              <a:lnSpc>
                <a:spcPct val="120000"/>
              </a:lnSpc>
              <a:spcBef>
                <a:spcPts val="0"/>
              </a:spcBef>
            </a:pPr>
            <a:r>
              <a:rPr lang="sr-Cyrl-CS" b="1" dirty="0" smtClean="0"/>
              <a:t>Основи су дати системским законом а детаљније уређивање биће у посебним законима</a:t>
            </a:r>
          </a:p>
          <a:p>
            <a:pPr lvl="1">
              <a:lnSpc>
                <a:spcPct val="120000"/>
              </a:lnSpc>
              <a:spcBef>
                <a:spcPts val="0"/>
              </a:spcBef>
            </a:pPr>
            <a:r>
              <a:rPr lang="sr-Cyrl-CS" b="1" dirty="0" smtClean="0"/>
              <a:t>Изузетак за ППВС којима ће основе и тршкове да уређује пропси о Војсци</a:t>
            </a:r>
          </a:p>
          <a:p>
            <a:pPr lvl="0">
              <a:lnSpc>
                <a:spcPct val="120000"/>
              </a:lnSpc>
              <a:spcBef>
                <a:spcPts val="0"/>
              </a:spcBef>
            </a:pPr>
            <a:r>
              <a:rPr lang="sr-Cyrl-CS" b="1" dirty="0" smtClean="0"/>
              <a:t>Основи за накнаду трошкова су за</a:t>
            </a:r>
          </a:p>
          <a:p>
            <a:pPr lvl="1">
              <a:lnSpc>
                <a:spcPct val="120000"/>
              </a:lnSpc>
              <a:spcBef>
                <a:spcPts val="0"/>
              </a:spcBef>
            </a:pPr>
            <a:r>
              <a:rPr lang="sr-Cyrl-CS" b="1" dirty="0" smtClean="0"/>
              <a:t>долазак </a:t>
            </a:r>
            <a:r>
              <a:rPr lang="sr-Cyrl-CS" b="1" dirty="0"/>
              <a:t>на рад и одлазак са рада </a:t>
            </a:r>
            <a:endParaRPr lang="sr-Latn-RS" sz="1400" dirty="0"/>
          </a:p>
          <a:p>
            <a:pPr lvl="2">
              <a:lnSpc>
                <a:spcPct val="120000"/>
              </a:lnSpc>
              <a:spcBef>
                <a:spcPts val="0"/>
              </a:spcBef>
            </a:pPr>
            <a:r>
              <a:rPr lang="sr-Cyrl-CS" dirty="0"/>
              <a:t>ако запослени  промени места становања након заснивања радног односа имаће право на </a:t>
            </a:r>
            <a:r>
              <a:rPr lang="sr-Cyrl-CS" dirty="0" smtClean="0"/>
              <a:t>накнаду </a:t>
            </a:r>
            <a:r>
              <a:rPr lang="sr-Cyrl-CS" dirty="0"/>
              <a:t>већих трошкова превоза само ако је до промене места становања дошло премештаја или распоређивања запосленог у ново место на захтев послодавца због потребе службе или организације рада. У другим случајевима промене места становања, запослени може да оствари већу накнаду за превоз само ако се послодавац са тим сагласи</a:t>
            </a:r>
            <a:endParaRPr lang="sr-Latn-RS" sz="1200" dirty="0"/>
          </a:p>
          <a:p>
            <a:pPr lvl="1">
              <a:lnSpc>
                <a:spcPct val="120000"/>
              </a:lnSpc>
              <a:spcBef>
                <a:spcPts val="0"/>
              </a:spcBef>
            </a:pPr>
            <a:r>
              <a:rPr lang="sr-Cyrl-CS" b="1" dirty="0"/>
              <a:t>за време које је провео на службеном путу у земљи или иностранству</a:t>
            </a:r>
            <a:endParaRPr lang="sr-Latn-RS" sz="1400" dirty="0"/>
          </a:p>
          <a:p>
            <a:pPr lvl="1">
              <a:lnSpc>
                <a:spcPct val="120000"/>
              </a:lnSpc>
              <a:spcBef>
                <a:spcPts val="0"/>
              </a:spcBef>
            </a:pPr>
            <a:r>
              <a:rPr lang="sr-Cyrl-CS" b="1" dirty="0"/>
              <a:t>за смештај и исхрану док ради и борави на терену</a:t>
            </a:r>
            <a:endParaRPr lang="sr-Latn-RS" sz="1400" dirty="0"/>
          </a:p>
          <a:p>
            <a:pPr lvl="1">
              <a:lnSpc>
                <a:spcPct val="120000"/>
              </a:lnSpc>
              <a:spcBef>
                <a:spcPts val="0"/>
              </a:spcBef>
            </a:pPr>
            <a:r>
              <a:rPr lang="sr-Cyrl-CS" b="1" dirty="0"/>
              <a:t>за исхрану у току рада и регрес за коришћење годишњег одмора</a:t>
            </a:r>
            <a:endParaRPr lang="sr-Latn-RS" sz="1400" dirty="0"/>
          </a:p>
          <a:p>
            <a:pPr lvl="2">
              <a:lnSpc>
                <a:spcPct val="120000"/>
              </a:lnSpc>
              <a:spcBef>
                <a:spcPts val="0"/>
              </a:spcBef>
            </a:pPr>
            <a:r>
              <a:rPr lang="sr-Cyrl-CS" dirty="0"/>
              <a:t>ово је ново право за већину запослених у јавном сектору којима је сада топли оброк и регрес садржан у коефицијенту</a:t>
            </a:r>
            <a:endParaRPr lang="sr-Latn-RS" sz="1200" dirty="0"/>
          </a:p>
          <a:p>
            <a:pPr lvl="2">
              <a:lnSpc>
                <a:spcPct val="120000"/>
              </a:lnSpc>
              <a:spcBef>
                <a:spcPts val="0"/>
              </a:spcBef>
            </a:pPr>
            <a:r>
              <a:rPr lang="sr-Cyrl-CS" dirty="0"/>
              <a:t>ови трошкови добијају карактер плате </a:t>
            </a:r>
            <a:r>
              <a:rPr lang="sr-Cyrl-CS" dirty="0" smtClean="0"/>
              <a:t>- </a:t>
            </a:r>
            <a:r>
              <a:rPr lang="sr-Cyrl-CS" dirty="0"/>
              <a:t>приликом обрачуна свих накнада давања на које запослени имају право (нпр.ући ће у основицу за обрачун накнаде плате за боловање)</a:t>
            </a:r>
            <a:endParaRPr lang="sr-Latn-RS" sz="1200" dirty="0"/>
          </a:p>
          <a:p>
            <a:pPr lvl="2">
              <a:lnSpc>
                <a:spcPct val="120000"/>
              </a:lnSpc>
              <a:spcBef>
                <a:spcPts val="0"/>
              </a:spcBef>
            </a:pPr>
            <a:r>
              <a:rPr lang="sr-Cyrl-CS" dirty="0"/>
              <a:t>висину топлог оброка и регреса ће да утври Влада својим актом, уз претходно прибављено мишљење </a:t>
            </a:r>
            <a:r>
              <a:rPr lang="sr-Cyrl-CS" dirty="0" smtClean="0"/>
              <a:t>СЕС РС</a:t>
            </a:r>
            <a:endParaRPr lang="sr-Latn-RS" sz="1200" dirty="0"/>
          </a:p>
          <a:p>
            <a:pPr lvl="2">
              <a:lnSpc>
                <a:spcPct val="120000"/>
              </a:lnSpc>
              <a:spcBef>
                <a:spcPts val="0"/>
              </a:spcBef>
            </a:pPr>
            <a:r>
              <a:rPr lang="sr-Cyrl-CS" dirty="0" smtClean="0"/>
              <a:t>исплата </a:t>
            </a:r>
            <a:r>
              <a:rPr lang="sr-Cyrl-CS" dirty="0"/>
              <a:t>ових </a:t>
            </a:r>
            <a:r>
              <a:rPr lang="sr-Cyrl-CS" dirty="0" smtClean="0"/>
              <a:t>трошкова почеће </a:t>
            </a:r>
            <a:r>
              <a:rPr lang="sr-Cyrl-CS" dirty="0"/>
              <a:t>када се за то стекну услови у буџету Републике Србије</a:t>
            </a:r>
            <a:endParaRPr lang="sr-Latn-RS" sz="1200" dirty="0"/>
          </a:p>
          <a:p>
            <a:pPr lvl="1">
              <a:lnSpc>
                <a:spcPct val="120000"/>
              </a:lnSpc>
              <a:spcBef>
                <a:spcPts val="0"/>
              </a:spcBef>
            </a:pPr>
            <a:r>
              <a:rPr lang="sr-Cyrl-CS" b="1" dirty="0"/>
              <a:t>на накнаду трошкова који су изазвани привременим или трајним премештајем у друго место рада </a:t>
            </a:r>
            <a:r>
              <a:rPr lang="sr-Cyrl-CS" dirty="0"/>
              <a:t>(нпр. трошкови селидбе)</a:t>
            </a:r>
            <a:endParaRPr lang="sr-Latn-RS" sz="1400" dirty="0"/>
          </a:p>
          <a:p>
            <a:pPr lvl="1">
              <a:lnSpc>
                <a:spcPct val="120000"/>
              </a:lnSpc>
              <a:spcBef>
                <a:spcPts val="0"/>
              </a:spcBef>
            </a:pPr>
            <a:r>
              <a:rPr lang="sr-Cyrl-CS" b="1" dirty="0"/>
              <a:t>друге трошкове</a:t>
            </a:r>
            <a:r>
              <a:rPr lang="sr-Cyrl-CS" dirty="0"/>
              <a:t> </a:t>
            </a:r>
            <a:endParaRPr lang="sr-Latn-RS" sz="1400" dirty="0"/>
          </a:p>
          <a:p>
            <a:pPr lvl="2">
              <a:lnSpc>
                <a:spcPct val="120000"/>
              </a:lnSpc>
              <a:spcBef>
                <a:spcPts val="0"/>
              </a:spcBef>
            </a:pPr>
            <a:r>
              <a:rPr lang="sr-Cyrl-CS" dirty="0"/>
              <a:t>ако такви трошкови буду утврђени посебним законом</a:t>
            </a:r>
            <a:endParaRPr lang="sr-Latn-RS" sz="1200" dirty="0"/>
          </a:p>
          <a:p>
            <a:pPr lvl="2">
              <a:lnSpc>
                <a:spcPct val="120000"/>
              </a:lnSpc>
              <a:spcBef>
                <a:spcPts val="0"/>
              </a:spcBef>
            </a:pPr>
            <a:r>
              <a:rPr lang="sr-Cyrl-CS" dirty="0"/>
              <a:t>ако разлози за накнаду ових трошкова произилазе из специфичности радноправног положаја запосленог</a:t>
            </a:r>
            <a:endParaRPr lang="sr-Latn-RS" sz="1200" dirty="0"/>
          </a:p>
          <a:p>
            <a:endParaRPr lang="sr-Latn-RS" dirty="0"/>
          </a:p>
        </p:txBody>
      </p:sp>
    </p:spTree>
    <p:extLst>
      <p:ext uri="{BB962C8B-B14F-4D97-AF65-F5344CB8AC3E}">
        <p14:creationId xmlns:p14="http://schemas.microsoft.com/office/powerpoint/2010/main" val="41806203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Друга примања</a:t>
            </a:r>
            <a:endParaRPr lang="sr-Latn-RS" dirty="0"/>
          </a:p>
        </p:txBody>
      </p:sp>
      <p:sp>
        <p:nvSpPr>
          <p:cNvPr id="3" name="Content Placeholder 2"/>
          <p:cNvSpPr>
            <a:spLocks noGrp="1"/>
          </p:cNvSpPr>
          <p:nvPr>
            <p:ph idx="1"/>
          </p:nvPr>
        </p:nvSpPr>
        <p:spPr/>
        <p:txBody>
          <a:bodyPr/>
          <a:lstStyle/>
          <a:p>
            <a:r>
              <a:rPr lang="sr-Cyrl-CS" dirty="0" smtClean="0"/>
              <a:t>Детаљније ће се утврђивати </a:t>
            </a:r>
            <a:r>
              <a:rPr lang="sr-Cyrl-CS" dirty="0"/>
              <a:t>се у складу са посебним законима (који су све то трошкови, под којим условима се остварују и у којој висини</a:t>
            </a:r>
            <a:r>
              <a:rPr lang="sr-Cyrl-CS" dirty="0" smtClean="0"/>
              <a:t>)</a:t>
            </a:r>
          </a:p>
          <a:p>
            <a:r>
              <a:rPr lang="sr-Cyrl-CS" dirty="0" smtClean="0"/>
              <a:t>Основи који су дати у овом закону су</a:t>
            </a:r>
            <a:endParaRPr lang="sr-Latn-RS" dirty="0"/>
          </a:p>
          <a:p>
            <a:pPr lvl="1"/>
            <a:r>
              <a:rPr lang="sr-Cyrl-CS" b="1" dirty="0" smtClean="0"/>
              <a:t>отпремнина </a:t>
            </a:r>
            <a:r>
              <a:rPr lang="sr-Cyrl-CS" b="1" dirty="0"/>
              <a:t>због тога што је </a:t>
            </a:r>
            <a:r>
              <a:rPr lang="sr-Cyrl-CS" b="1" dirty="0" smtClean="0"/>
              <a:t>запослени утврђен </a:t>
            </a:r>
            <a:r>
              <a:rPr lang="sr-Cyrl-CS" b="1" dirty="0"/>
              <a:t>за вишак запослених или због протека рока у којем је био </a:t>
            </a:r>
            <a:r>
              <a:rPr lang="sr-Cyrl-CS" b="1" dirty="0" smtClean="0"/>
              <a:t>нераспоређен</a:t>
            </a:r>
            <a:endParaRPr lang="sr-Latn-RS" dirty="0"/>
          </a:p>
          <a:p>
            <a:pPr lvl="1"/>
            <a:r>
              <a:rPr lang="sr-Cyrl-CS" b="1" dirty="0" smtClean="0"/>
              <a:t>отпремнина </a:t>
            </a:r>
            <a:r>
              <a:rPr lang="sr-Cyrl-CS" b="1" dirty="0"/>
              <a:t>при одласку у </a:t>
            </a:r>
            <a:r>
              <a:rPr lang="sr-Cyrl-CS" b="1" dirty="0" smtClean="0"/>
              <a:t>пензију</a:t>
            </a:r>
            <a:endParaRPr lang="sr-Latn-RS" dirty="0"/>
          </a:p>
          <a:p>
            <a:endParaRPr lang="sr-Latn-RS" dirty="0"/>
          </a:p>
        </p:txBody>
      </p:sp>
    </p:spTree>
    <p:extLst>
      <p:ext uri="{BB962C8B-B14F-4D97-AF65-F5344CB8AC3E}">
        <p14:creationId xmlns:p14="http://schemas.microsoft.com/office/powerpoint/2010/main" val="6986837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Садржина посебних закона</a:t>
            </a:r>
            <a:endParaRPr lang="sr-Latn-RS" dirty="0"/>
          </a:p>
        </p:txBody>
      </p:sp>
      <p:sp>
        <p:nvSpPr>
          <p:cNvPr id="3" name="Content Placeholder 2"/>
          <p:cNvSpPr>
            <a:spLocks noGrp="1"/>
          </p:cNvSpPr>
          <p:nvPr>
            <p:ph idx="1"/>
          </p:nvPr>
        </p:nvSpPr>
        <p:spPr>
          <a:xfrm>
            <a:off x="218209" y="1270000"/>
            <a:ext cx="11565081" cy="5504873"/>
          </a:xfrm>
        </p:spPr>
        <p:txBody>
          <a:bodyPr>
            <a:noAutofit/>
          </a:bodyPr>
          <a:lstStyle/>
          <a:p>
            <a:pPr lvl="0">
              <a:spcBef>
                <a:spcPts val="0"/>
              </a:spcBef>
            </a:pPr>
            <a:r>
              <a:rPr lang="sr-Cyrl-CS" sz="1600" dirty="0" smtClean="0"/>
              <a:t>ближа методологија за вредновање радних места</a:t>
            </a:r>
            <a:endParaRPr lang="sr-Latn-RS" sz="1600" dirty="0" smtClean="0"/>
          </a:p>
          <a:p>
            <a:pPr lvl="1">
              <a:spcBef>
                <a:spcPts val="0"/>
              </a:spcBef>
            </a:pPr>
            <a:r>
              <a:rPr lang="sr-Cyrl-CS" sz="1400" dirty="0" smtClean="0"/>
              <a:t>нпр. критеријум за вредновање радних места </a:t>
            </a:r>
            <a:r>
              <a:rPr lang="sr-Cyrl-RS" sz="1400" dirty="0" smtClean="0"/>
              <a:t>је </a:t>
            </a:r>
            <a:r>
              <a:rPr lang="sr-Cyrl-CS" sz="1400" dirty="0" smtClean="0"/>
              <a:t>компетентност а мерило које ће бити одређено у складу са посебним законом треба да каже како и колико ће се вредновати основна школа, средња школа или виисоко образовање при одређивању које радно место треба да буде сврстано у одређену платну групу и платни разред у складу са описима те платне групе</a:t>
            </a:r>
          </a:p>
          <a:p>
            <a:pPr lvl="0">
              <a:spcBef>
                <a:spcPts val="0"/>
              </a:spcBef>
            </a:pPr>
            <a:r>
              <a:rPr lang="sr-Cyrl-CS" sz="1600" dirty="0" smtClean="0"/>
              <a:t>почетни коефицијенти</a:t>
            </a:r>
          </a:p>
          <a:p>
            <a:pPr lvl="1">
              <a:spcBef>
                <a:spcPts val="0"/>
              </a:spcBef>
            </a:pPr>
            <a:r>
              <a:rPr lang="sr-Cyrl-CS" sz="1400" dirty="0" smtClean="0"/>
              <a:t>свако </a:t>
            </a:r>
            <a:r>
              <a:rPr lang="sr-Cyrl-CS" sz="1400" dirty="0"/>
              <a:t>радно место, </a:t>
            </a:r>
            <a:r>
              <a:rPr lang="sr-Cyrl-CS" sz="1400" dirty="0" smtClean="0"/>
              <a:t>звање </a:t>
            </a:r>
            <a:r>
              <a:rPr lang="sr-Cyrl-CS" sz="1400" dirty="0"/>
              <a:t>или положај </a:t>
            </a:r>
            <a:r>
              <a:rPr lang="sr-Cyrl-CS" sz="1400" dirty="0" smtClean="0"/>
              <a:t>сврста ће се </a:t>
            </a:r>
            <a:r>
              <a:rPr lang="sr-Cyrl-CS" sz="1400" dirty="0"/>
              <a:t>у одређену платну групу и одредиће им се конкретна вредност коефицијента у распону прва три  платна разреда те платне групе </a:t>
            </a:r>
            <a:endParaRPr lang="sr-Latn-RS" dirty="0"/>
          </a:p>
          <a:p>
            <a:pPr>
              <a:spcBef>
                <a:spcPts val="0"/>
              </a:spcBef>
            </a:pPr>
            <a:r>
              <a:rPr lang="sr-Cyrl-CS" sz="1600" dirty="0" smtClean="0"/>
              <a:t>корективни </a:t>
            </a:r>
            <a:r>
              <a:rPr lang="sr-Cyrl-CS" sz="1600" dirty="0"/>
              <a:t>коефицијенти </a:t>
            </a:r>
            <a:r>
              <a:rPr lang="sr-Cyrl-CS" sz="1600" dirty="0" smtClean="0"/>
              <a:t>и </a:t>
            </a:r>
            <a:r>
              <a:rPr lang="sr-Cyrl-CS" sz="1600" dirty="0"/>
              <a:t>његова висина</a:t>
            </a:r>
            <a:endParaRPr lang="sr-Latn-RS" sz="1600" dirty="0"/>
          </a:p>
          <a:p>
            <a:pPr lvl="0">
              <a:spcBef>
                <a:spcPts val="0"/>
              </a:spcBef>
            </a:pPr>
            <a:r>
              <a:rPr lang="sr-Cyrl-CS" sz="1600" dirty="0" smtClean="0"/>
              <a:t>начин </a:t>
            </a:r>
            <a:r>
              <a:rPr lang="sr-Cyrl-CS" sz="1600" dirty="0"/>
              <a:t>хоризонталног напредовања </a:t>
            </a:r>
            <a:endParaRPr lang="sr-Cyrl-CS" sz="1600" dirty="0" smtClean="0"/>
          </a:p>
          <a:p>
            <a:pPr lvl="1">
              <a:spcBef>
                <a:spcPts val="0"/>
              </a:spcBef>
            </a:pPr>
            <a:r>
              <a:rPr lang="sr-Cyrl-CS" sz="1400" dirty="0" smtClean="0"/>
              <a:t>закон </a:t>
            </a:r>
            <a:r>
              <a:rPr lang="sr-Cyrl-CS" sz="1400" dirty="0"/>
              <a:t>треба да одреди критеријуме и мерила за одређивање већег коефицијента у истој платној групи по основу остварених резултата рада</a:t>
            </a:r>
            <a:endParaRPr lang="sr-Latn-RS" sz="1400" dirty="0"/>
          </a:p>
          <a:p>
            <a:pPr>
              <a:spcBef>
                <a:spcPts val="0"/>
              </a:spcBef>
            </a:pPr>
            <a:r>
              <a:rPr lang="sr-Cyrl-CS" sz="1600" dirty="0"/>
              <a:t> </a:t>
            </a:r>
            <a:r>
              <a:rPr lang="sr-Cyrl-CS" sz="1600" dirty="0" smtClean="0"/>
              <a:t>други </a:t>
            </a:r>
            <a:r>
              <a:rPr lang="sr-Cyrl-CS" sz="1600" dirty="0"/>
              <a:t>основи за одређивање већег коефицијента у истој платној групи </a:t>
            </a:r>
            <a:endParaRPr lang="sr-Cyrl-CS" sz="1600" dirty="0" smtClean="0"/>
          </a:p>
          <a:p>
            <a:pPr lvl="1">
              <a:spcBef>
                <a:spcPts val="0"/>
              </a:spcBef>
            </a:pPr>
            <a:r>
              <a:rPr lang="sr-Cyrl-CS" sz="1400" dirty="0" smtClean="0"/>
              <a:t>закон </a:t>
            </a:r>
            <a:r>
              <a:rPr lang="sr-Cyrl-CS" sz="1400" dirty="0"/>
              <a:t>може да одреди услове под којима се уводи коефицијент руковођења или коефицијент другог знања и способности запосленог</a:t>
            </a:r>
            <a:endParaRPr lang="sr-Latn-RS" sz="1400" dirty="0"/>
          </a:p>
          <a:p>
            <a:pPr lvl="0">
              <a:spcBef>
                <a:spcPts val="0"/>
              </a:spcBef>
            </a:pPr>
            <a:r>
              <a:rPr lang="sr-Cyrl-CS" sz="1600" dirty="0" smtClean="0"/>
              <a:t>висина </a:t>
            </a:r>
            <a:r>
              <a:rPr lang="sr-Cyrl-CS" sz="1600" dirty="0"/>
              <a:t>увећања плате </a:t>
            </a:r>
            <a:endParaRPr lang="sr-Cyrl-CS" sz="1600" dirty="0" smtClean="0"/>
          </a:p>
          <a:p>
            <a:pPr lvl="1">
              <a:spcBef>
                <a:spcPts val="0"/>
              </a:spcBef>
            </a:pPr>
            <a:r>
              <a:rPr lang="sr-Cyrl-CS" sz="1400" dirty="0" smtClean="0"/>
              <a:t>за дежурство</a:t>
            </a:r>
            <a:r>
              <a:rPr lang="sr-Cyrl-CS" sz="1400" dirty="0"/>
              <a:t>, руковођење и по основу остварених резултата рада </a:t>
            </a:r>
            <a:endParaRPr lang="sr-Cyrl-CS" sz="1400" dirty="0" smtClean="0"/>
          </a:p>
          <a:p>
            <a:pPr>
              <a:spcBef>
                <a:spcPts val="0"/>
              </a:spcBef>
            </a:pPr>
            <a:r>
              <a:rPr lang="sr-Cyrl-CS" sz="1600" dirty="0" smtClean="0"/>
              <a:t>нове </a:t>
            </a:r>
            <a:r>
              <a:rPr lang="sr-Cyrl-CS" sz="1600" dirty="0"/>
              <a:t>основе увећања плате и њихову висину ако буде процењено да треба да буду уведена посебним законом </a:t>
            </a:r>
            <a:r>
              <a:rPr lang="sr-Cyrl-CS" sz="1600" dirty="0" smtClean="0"/>
              <a:t>право </a:t>
            </a:r>
            <a:r>
              <a:rPr lang="sr-Cyrl-CS" sz="1600" dirty="0"/>
              <a:t>на накнаду плате у другим случајевима који нису прописани системским законом (члан 31. Закона о систему плата запослених у јавном сектору)</a:t>
            </a:r>
            <a:endParaRPr lang="sr-Latn-RS" sz="1600" dirty="0"/>
          </a:p>
          <a:p>
            <a:pPr>
              <a:spcBef>
                <a:spcPts val="0"/>
              </a:spcBef>
            </a:pPr>
            <a:r>
              <a:rPr lang="sr-Cyrl-CS" sz="1600" dirty="0"/>
              <a:t> </a:t>
            </a:r>
            <a:r>
              <a:rPr lang="sr-Cyrl-CS" sz="1600" dirty="0" smtClean="0"/>
              <a:t>висина </a:t>
            </a:r>
            <a:r>
              <a:rPr lang="sr-Cyrl-CS" sz="1600" dirty="0"/>
              <a:t>и услови за остваривање накнаде трошкова, отпремнине и других примања утврђених системским или посебним законом  </a:t>
            </a:r>
            <a:endParaRPr lang="sr-Latn-RS" sz="1600" dirty="0"/>
          </a:p>
          <a:p>
            <a:pPr lvl="0">
              <a:spcBef>
                <a:spcPts val="0"/>
              </a:spcBef>
            </a:pPr>
            <a:r>
              <a:rPr lang="sr-Cyrl-CS" sz="1600" dirty="0"/>
              <a:t>однос права у колективним уговорима који важе на дан почетка примене системског и посебних закона и права која су другачије уређена новим решењима у законима</a:t>
            </a:r>
            <a:endParaRPr lang="sr-Latn-RS" sz="1600" dirty="0"/>
          </a:p>
          <a:p>
            <a:pPr>
              <a:spcBef>
                <a:spcPts val="0"/>
              </a:spcBef>
            </a:pPr>
            <a:r>
              <a:rPr lang="sr-Cyrl-CS" sz="1600" dirty="0" smtClean="0"/>
              <a:t>начин </a:t>
            </a:r>
            <a:r>
              <a:rPr lang="sr-Cyrl-CS" sz="1600" dirty="0"/>
              <a:t>прилагођавања затечене плате новој плати која ће бити утврђена у складу са овим </a:t>
            </a:r>
            <a:r>
              <a:rPr lang="sr-Cyrl-CS" sz="1600" dirty="0" smtClean="0"/>
              <a:t>законом</a:t>
            </a:r>
            <a:endParaRPr lang="sr-Latn-RS" sz="1600" dirty="0"/>
          </a:p>
        </p:txBody>
      </p:sp>
    </p:spTree>
    <p:extLst>
      <p:ext uri="{BB962C8B-B14F-4D97-AF65-F5344CB8AC3E}">
        <p14:creationId xmlns:p14="http://schemas.microsoft.com/office/powerpoint/2010/main" val="4101641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РАЗЛОЗИ </a:t>
            </a:r>
            <a:r>
              <a:rPr lang="sr-Cyrl-RS" dirty="0" smtClean="0"/>
              <a:t>ЗА РЕФОРМУ</a:t>
            </a:r>
            <a:endParaRPr lang="sr-Latn-R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v"/>
            </a:pPr>
            <a:r>
              <a:rPr lang="sr-Cyrl-RS" sz="2400" dirty="0" smtClean="0"/>
              <a:t>Најављени у Стратегији реформе јавне управе</a:t>
            </a:r>
          </a:p>
          <a:p>
            <a:pPr lvl="1">
              <a:buFont typeface="Wingdings" pitchFamily="2" charset="2"/>
              <a:buChar char="v"/>
            </a:pPr>
            <a:r>
              <a:rPr lang="sr-Cyrl-RS" sz="2200" dirty="0" smtClean="0"/>
              <a:t>Несистематизованост </a:t>
            </a:r>
            <a:r>
              <a:rPr lang="sr-Cyrl-RS" sz="2200" dirty="0"/>
              <a:t>и неуједначеност постојећег система</a:t>
            </a:r>
          </a:p>
          <a:p>
            <a:pPr lvl="2">
              <a:buFont typeface="Arial" pitchFamily="34" charset="0"/>
              <a:buChar char="•"/>
            </a:pPr>
            <a:r>
              <a:rPr lang="sr-Cyrl-RS" sz="1800" dirty="0"/>
              <a:t>Плате запослених у различитим деловима ЈС уређене низом различитих прописа</a:t>
            </a:r>
            <a:endParaRPr lang="sr-Latn-RS" sz="1800" dirty="0"/>
          </a:p>
          <a:p>
            <a:pPr lvl="2"/>
            <a:r>
              <a:rPr lang="sr-Cyrl-RS" dirty="0"/>
              <a:t>преко </a:t>
            </a:r>
            <a:r>
              <a:rPr lang="sr-Latn-RS" dirty="0"/>
              <a:t>20 </a:t>
            </a:r>
            <a:r>
              <a:rPr lang="sr-Cyrl-RS" dirty="0"/>
              <a:t>закона, подзаконских аката, </a:t>
            </a:r>
            <a:r>
              <a:rPr lang="sr-Latn-RS" dirty="0"/>
              <a:t>900 </a:t>
            </a:r>
            <a:r>
              <a:rPr lang="sr-Cyrl-RS" dirty="0"/>
              <a:t>коефицијента и </a:t>
            </a:r>
            <a:r>
              <a:rPr lang="sr-Latn-RS" dirty="0"/>
              <a:t>12 </a:t>
            </a:r>
            <a:r>
              <a:rPr lang="sr-Cyrl-RS" dirty="0"/>
              <a:t>основица за одређивање плата</a:t>
            </a:r>
          </a:p>
          <a:p>
            <a:pPr marL="742950" lvl="2" indent="-342900">
              <a:buFont typeface="Wingdings" pitchFamily="2" charset="2"/>
              <a:buChar char="v"/>
            </a:pPr>
            <a:r>
              <a:rPr lang="sr-Cyrl-RS" sz="2200" dirty="0"/>
              <a:t>Нетранспарентност</a:t>
            </a:r>
          </a:p>
          <a:p>
            <a:pPr marL="742950" lvl="2" indent="-342900">
              <a:buFont typeface="Wingdings" pitchFamily="2" charset="2"/>
              <a:buChar char="v"/>
            </a:pPr>
            <a:r>
              <a:rPr lang="sr-Cyrl-RS" sz="2200" dirty="0"/>
              <a:t>Неуправиљовост и отежана контрола трошкова рада </a:t>
            </a:r>
          </a:p>
          <a:p>
            <a:pPr marL="742950" lvl="2" indent="-342900">
              <a:buFont typeface="Wingdings" pitchFamily="2" charset="2"/>
              <a:buChar char="v"/>
            </a:pPr>
            <a:r>
              <a:rPr lang="sr-Cyrl-RS" sz="2200" dirty="0"/>
              <a:t>Неуједначеност плата за поједине послове за које се захтева исти или сличан рад због одсуства инструмената уједначености и упоредивости вредновања </a:t>
            </a:r>
            <a:r>
              <a:rPr lang="sr-Cyrl-RS" sz="2200" dirty="0" smtClean="0"/>
              <a:t>рада</a:t>
            </a:r>
          </a:p>
          <a:p>
            <a:pPr marL="742950" lvl="2" indent="-342900">
              <a:buFont typeface="Wingdings" pitchFamily="2" charset="2"/>
              <a:buChar char="v"/>
            </a:pPr>
            <a:r>
              <a:rPr lang="sr-Cyrl-RS" sz="2200" dirty="0" smtClean="0"/>
              <a:t>Непостојање везе између плата и радног учинка</a:t>
            </a:r>
            <a:endParaRPr lang="sr-Cyrl-RS" sz="2200" dirty="0"/>
          </a:p>
          <a:p>
            <a:endParaRPr lang="sr-Latn-RS" dirty="0"/>
          </a:p>
        </p:txBody>
      </p:sp>
    </p:spTree>
    <p:extLst>
      <p:ext uri="{BB962C8B-B14F-4D97-AF65-F5344CB8AC3E}">
        <p14:creationId xmlns:p14="http://schemas.microsoft.com/office/powerpoint/2010/main" val="5358639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Посебни закони који се очекују током ове и следеће године</a:t>
            </a:r>
            <a:endParaRPr lang="sr-Latn-RS" dirty="0"/>
          </a:p>
        </p:txBody>
      </p:sp>
      <p:sp>
        <p:nvSpPr>
          <p:cNvPr id="3" name="Content Placeholder 2"/>
          <p:cNvSpPr>
            <a:spLocks noGrp="1"/>
          </p:cNvSpPr>
          <p:nvPr>
            <p:ph idx="1"/>
          </p:nvPr>
        </p:nvSpPr>
        <p:spPr>
          <a:xfrm>
            <a:off x="498764" y="1849582"/>
            <a:ext cx="11024754" cy="4821381"/>
          </a:xfrm>
        </p:spPr>
        <p:txBody>
          <a:bodyPr>
            <a:noAutofit/>
          </a:bodyPr>
          <a:lstStyle/>
          <a:p>
            <a:pPr>
              <a:spcBef>
                <a:spcPts val="0"/>
              </a:spcBef>
            </a:pPr>
            <a:r>
              <a:rPr lang="sr-Cyrl-CS" u="sng" dirty="0" smtClean="0"/>
              <a:t>Запослени у </a:t>
            </a:r>
            <a:r>
              <a:rPr lang="sr-Cyrl-CS" u="sng" dirty="0"/>
              <a:t>јавним службама </a:t>
            </a:r>
            <a:endParaRPr lang="sr-Cyrl-CS" u="sng" dirty="0" smtClean="0"/>
          </a:p>
          <a:p>
            <a:pPr>
              <a:spcBef>
                <a:spcPts val="0"/>
              </a:spcBef>
            </a:pPr>
            <a:endParaRPr lang="sr-Cyrl-CS" sz="1400" dirty="0" smtClean="0"/>
          </a:p>
          <a:p>
            <a:pPr lvl="1">
              <a:spcBef>
                <a:spcPts val="0"/>
              </a:spcBef>
            </a:pPr>
            <a:r>
              <a:rPr lang="sr-Cyrl-CS" dirty="0" smtClean="0"/>
              <a:t>Постојећи прописи који уређују плате су:</a:t>
            </a:r>
          </a:p>
          <a:p>
            <a:pPr lvl="2">
              <a:spcBef>
                <a:spcPts val="0"/>
              </a:spcBef>
            </a:pPr>
            <a:r>
              <a:rPr lang="sr-Cyrl-CS" sz="1200" dirty="0" smtClean="0"/>
              <a:t>Закон </a:t>
            </a:r>
            <a:r>
              <a:rPr lang="sr-Cyrl-CS" sz="1200" dirty="0"/>
              <a:t>о платама у државним органима и јавним службама, </a:t>
            </a:r>
            <a:r>
              <a:rPr lang="sr-Cyrl-CS" sz="1200" dirty="0" smtClean="0"/>
              <a:t>Уредба </a:t>
            </a:r>
            <a:r>
              <a:rPr lang="sr-Cyrl-CS" sz="1200" dirty="0"/>
              <a:t>о коефицијентима за обрачун и исплату плата запослених у јавним службама, </a:t>
            </a:r>
            <a:r>
              <a:rPr lang="sr-Cyrl-CS" sz="1200" dirty="0" smtClean="0"/>
              <a:t>Закључак </a:t>
            </a:r>
            <a:r>
              <a:rPr lang="sr-Cyrl-CS" sz="1200" dirty="0"/>
              <a:t>Владе о основици за обрачун и исплату плате, </a:t>
            </a:r>
            <a:r>
              <a:rPr lang="sr-Cyrl-CS" sz="1200" dirty="0" smtClean="0"/>
              <a:t>колективни уговори или акти </a:t>
            </a:r>
            <a:r>
              <a:rPr lang="sr-Cyrl-CS" sz="1200" dirty="0"/>
              <a:t>послодаваца </a:t>
            </a:r>
            <a:r>
              <a:rPr lang="sr-Cyrl-CS" sz="1200" dirty="0" smtClean="0"/>
              <a:t>и уговори </a:t>
            </a:r>
            <a:r>
              <a:rPr lang="sr-Cyrl-CS" sz="1200" dirty="0"/>
              <a:t>о </a:t>
            </a:r>
            <a:r>
              <a:rPr lang="sr-Cyrl-CS" sz="1200" dirty="0" smtClean="0"/>
              <a:t>раде</a:t>
            </a:r>
          </a:p>
          <a:p>
            <a:pPr lvl="2">
              <a:spcBef>
                <a:spcPts val="0"/>
              </a:spcBef>
            </a:pPr>
            <a:r>
              <a:rPr lang="sr-Cyrl-CS" sz="1200" dirty="0" smtClean="0"/>
              <a:t>Закон </a:t>
            </a:r>
            <a:r>
              <a:rPr lang="sr-Cyrl-CS" sz="1200" dirty="0"/>
              <a:t>о </a:t>
            </a:r>
            <a:r>
              <a:rPr lang="sr-Cyrl-CS" sz="1200" dirty="0" smtClean="0"/>
              <a:t>раду, општи акти и уговор о раду</a:t>
            </a:r>
            <a:endParaRPr lang="sr-Latn-RS" sz="2400" dirty="0"/>
          </a:p>
          <a:p>
            <a:pPr lvl="1">
              <a:spcBef>
                <a:spcPts val="0"/>
              </a:spcBef>
            </a:pPr>
            <a:r>
              <a:rPr lang="sr-Cyrl-CS" dirty="0"/>
              <a:t>Прва </a:t>
            </a:r>
            <a:r>
              <a:rPr lang="sr-Cyrl-CS" dirty="0" smtClean="0"/>
              <a:t>промена у року од 90 дана је прилагођавање </a:t>
            </a:r>
            <a:r>
              <a:rPr lang="sr-Cyrl-CS" dirty="0"/>
              <a:t>коефицијентима јединственој основици од 17.101,29 </a:t>
            </a:r>
            <a:r>
              <a:rPr lang="sr-Cyrl-CS" dirty="0" smtClean="0"/>
              <a:t>динара</a:t>
            </a:r>
          </a:p>
          <a:p>
            <a:pPr lvl="2">
              <a:spcBef>
                <a:spcPts val="0"/>
              </a:spcBef>
            </a:pPr>
            <a:r>
              <a:rPr lang="sr-Cyrl-CS" sz="1200" dirty="0"/>
              <a:t>п</a:t>
            </a:r>
            <a:r>
              <a:rPr lang="sr-Cyrl-CS" sz="1200" dirty="0" smtClean="0"/>
              <a:t>рилагођавање </a:t>
            </a:r>
            <a:r>
              <a:rPr lang="sr-Cyrl-CS" sz="1200" dirty="0"/>
              <a:t>ће се извршити тако што ће се  изменити сви коефицијенти у Уредби о коефицијентима за обрачун и исплату плата запослених у јавним службама и Уредби о </a:t>
            </a:r>
            <a:r>
              <a:rPr lang="sr-Latn-RS" sz="1200" dirty="0"/>
              <a:t>нормативима и стандардима услова рада универзитета и факултета за делатности које се финансирају из </a:t>
            </a:r>
            <a:r>
              <a:rPr lang="sr-Latn-RS" sz="1200" dirty="0" smtClean="0"/>
              <a:t>буџета</a:t>
            </a:r>
            <a:endParaRPr lang="sr-Cyrl-RS" sz="1200" dirty="0" smtClean="0"/>
          </a:p>
          <a:p>
            <a:pPr lvl="2">
              <a:spcBef>
                <a:spcPts val="0"/>
              </a:spcBef>
            </a:pPr>
            <a:r>
              <a:rPr lang="sr-Cyrl-CS" sz="1200" dirty="0" smtClean="0"/>
              <a:t>ова </a:t>
            </a:r>
            <a:r>
              <a:rPr lang="sr-Cyrl-CS" sz="1200" dirty="0"/>
              <a:t>обавеза се неће односити на измене аката којима се уређују коефицијенти запослених у јавним службама који сада нису део Закона о платама  у државним органима и јавним службама (нпр. научноистраживачки институти</a:t>
            </a:r>
            <a:r>
              <a:rPr lang="sr-Cyrl-CS" sz="1200" dirty="0" smtClean="0"/>
              <a:t>)</a:t>
            </a:r>
          </a:p>
          <a:p>
            <a:pPr lvl="2">
              <a:spcBef>
                <a:spcPts val="0"/>
              </a:spcBef>
            </a:pPr>
            <a:r>
              <a:rPr lang="sr-Cyrl-CS" sz="1200" dirty="0" smtClean="0"/>
              <a:t>Нема промена у висини плата</a:t>
            </a:r>
          </a:p>
          <a:p>
            <a:pPr lvl="2">
              <a:spcBef>
                <a:spcPts val="0"/>
              </a:spcBef>
            </a:pPr>
            <a:r>
              <a:rPr lang="sr-Cyrl-CS" sz="1200" dirty="0" smtClean="0"/>
              <a:t>Доношење анекса уговора о раду ако није било усаглашавања са последњим изменама ЗОРа</a:t>
            </a:r>
            <a:endParaRPr lang="sr-Latn-RS" sz="1200" dirty="0"/>
          </a:p>
          <a:p>
            <a:pPr lvl="1">
              <a:spcBef>
                <a:spcPts val="0"/>
              </a:spcBef>
            </a:pPr>
            <a:r>
              <a:rPr lang="sr-Cyrl-CS" dirty="0" smtClean="0"/>
              <a:t>Друга промена тиче се уједначавања радноправног статуса запослених у јавним службама до 1.јануара 2017.</a:t>
            </a:r>
          </a:p>
          <a:p>
            <a:pPr lvl="2">
              <a:spcBef>
                <a:spcPts val="0"/>
              </a:spcBef>
            </a:pPr>
            <a:r>
              <a:rPr lang="sr-Cyrl-RS" sz="1100" dirty="0" smtClean="0"/>
              <a:t>радноправни </a:t>
            </a:r>
            <a:r>
              <a:rPr lang="sr-Cyrl-RS" sz="1100" dirty="0"/>
              <a:t>статус запослених у разним јавним службама није јединствено уређен и није заснован на истим правилима и принципима (запошљавања, одговорности, усавршавања и сл</a:t>
            </a:r>
            <a:r>
              <a:rPr lang="sr-Cyrl-RS" sz="1100" dirty="0" smtClean="0"/>
              <a:t>)</a:t>
            </a:r>
          </a:p>
          <a:p>
            <a:pPr lvl="2">
              <a:spcBef>
                <a:spcPts val="0"/>
              </a:spcBef>
            </a:pPr>
            <a:r>
              <a:rPr lang="sr-Cyrl-RS" sz="1100" dirty="0" smtClean="0"/>
              <a:t>може </a:t>
            </a:r>
            <a:r>
              <a:rPr lang="sr-Cyrl-RS" sz="1100" dirty="0"/>
              <a:t>бити дефинисан </a:t>
            </a:r>
            <a:r>
              <a:rPr lang="sr-Cyrl-RS" sz="1100" dirty="0" smtClean="0"/>
              <a:t>јединственим </a:t>
            </a:r>
            <a:r>
              <a:rPr lang="sr-Cyrl-RS" sz="1100" dirty="0"/>
              <a:t>„законом о раду за јавне службе“ или се могу утврдити заједничке полазне основе за измене посебних закона како би најзначајнији елементи радноправног статуса били уређени </a:t>
            </a:r>
            <a:r>
              <a:rPr lang="sr-Cyrl-RS" sz="1100" dirty="0" smtClean="0"/>
              <a:t>исто          </a:t>
            </a:r>
            <a:endParaRPr lang="sr-Latn-RS" sz="1100" dirty="0"/>
          </a:p>
          <a:p>
            <a:pPr lvl="1">
              <a:spcBef>
                <a:spcPts val="0"/>
              </a:spcBef>
            </a:pPr>
            <a:r>
              <a:rPr lang="sr-Cyrl-CS" dirty="0" smtClean="0"/>
              <a:t>Трећа промена је посебан закон о платама </a:t>
            </a:r>
            <a:r>
              <a:rPr lang="sr-Cyrl-CS" dirty="0"/>
              <a:t>и </a:t>
            </a:r>
            <a:r>
              <a:rPr lang="sr-Cyrl-CS" dirty="0" smtClean="0"/>
              <a:t>другим примањима </a:t>
            </a:r>
            <a:r>
              <a:rPr lang="sr-Cyrl-CS" dirty="0"/>
              <a:t>запослених у јавним службама </a:t>
            </a:r>
            <a:endParaRPr lang="sr-Cyrl-CS" dirty="0" smtClean="0"/>
          </a:p>
          <a:p>
            <a:pPr lvl="2">
              <a:spcBef>
                <a:spcPts val="0"/>
              </a:spcBef>
            </a:pPr>
            <a:r>
              <a:rPr lang="sr-Cyrl-CS" sz="1100" dirty="0" smtClean="0"/>
              <a:t>Могуће решење је и да плате буду део </a:t>
            </a:r>
            <a:r>
              <a:rPr lang="sr-Cyrl-CS" sz="1100" dirty="0"/>
              <a:t>једног закона о запосленима у јавним службама којим би се </a:t>
            </a:r>
            <a:r>
              <a:rPr lang="sr-Cyrl-CS" sz="1100" dirty="0" smtClean="0"/>
              <a:t>уређивао </a:t>
            </a:r>
            <a:r>
              <a:rPr lang="sr-Cyrl-CS" sz="1100" dirty="0"/>
              <a:t>и радноправни статус и плате </a:t>
            </a:r>
            <a:r>
              <a:rPr lang="sr-Cyrl-CS" sz="1100" dirty="0" smtClean="0"/>
              <a:t>запослених</a:t>
            </a:r>
          </a:p>
          <a:p>
            <a:pPr marL="914400" lvl="2" indent="0">
              <a:spcBef>
                <a:spcPts val="0"/>
              </a:spcBef>
              <a:buNone/>
            </a:pPr>
            <a:r>
              <a:rPr lang="sr-Cyrl-CS" sz="1100" dirty="0" smtClean="0"/>
              <a:t> </a:t>
            </a:r>
            <a:endParaRPr lang="sr-Latn-RS" sz="1100" dirty="0"/>
          </a:p>
        </p:txBody>
      </p:sp>
    </p:spTree>
    <p:extLst>
      <p:ext uri="{BB962C8B-B14F-4D97-AF65-F5344CB8AC3E}">
        <p14:creationId xmlns:p14="http://schemas.microsoft.com/office/powerpoint/2010/main" val="20137483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Посебни закони који се очекују током ове и следеће године</a:t>
            </a:r>
            <a:endParaRPr lang="sr-Latn-RS" dirty="0"/>
          </a:p>
        </p:txBody>
      </p:sp>
      <p:sp>
        <p:nvSpPr>
          <p:cNvPr id="3" name="Content Placeholder 2"/>
          <p:cNvSpPr>
            <a:spLocks noGrp="1"/>
          </p:cNvSpPr>
          <p:nvPr>
            <p:ph idx="1"/>
          </p:nvPr>
        </p:nvSpPr>
        <p:spPr>
          <a:xfrm>
            <a:off x="677334" y="2160589"/>
            <a:ext cx="10596802" cy="3880773"/>
          </a:xfrm>
        </p:spPr>
        <p:txBody>
          <a:bodyPr>
            <a:noAutofit/>
          </a:bodyPr>
          <a:lstStyle/>
          <a:p>
            <a:pPr>
              <a:spcBef>
                <a:spcPts val="0"/>
              </a:spcBef>
            </a:pPr>
            <a:r>
              <a:rPr lang="sr-Cyrl-CS" sz="1600" u="sng" dirty="0" smtClean="0"/>
              <a:t>Запослени у организацијама обавезног социјалног осигурања</a:t>
            </a:r>
          </a:p>
          <a:p>
            <a:pPr>
              <a:spcBef>
                <a:spcPts val="0"/>
              </a:spcBef>
            </a:pPr>
            <a:endParaRPr lang="sr-Cyrl-CS" sz="1050" dirty="0" smtClean="0"/>
          </a:p>
          <a:p>
            <a:pPr lvl="1">
              <a:spcBef>
                <a:spcPts val="0"/>
              </a:spcBef>
            </a:pPr>
            <a:r>
              <a:rPr lang="sr-Cyrl-CS" sz="1400" dirty="0" smtClean="0"/>
              <a:t>Претходно питање је уређивања положаја ових организација у садашњем систему органа и организација јавне управе (које треба да буде дефинисано у оквиру започетог процеса функционалног и организационог реструктурирања јавне управе) и начин уређивања радноправног статуса запослених у овим организацијама (нпр. изједначе се са државним службеницима) </a:t>
            </a:r>
          </a:p>
          <a:p>
            <a:pPr lvl="1">
              <a:spcBef>
                <a:spcPts val="0"/>
              </a:spcBef>
            </a:pPr>
            <a:endParaRPr lang="sr-Latn-RS" sz="1400" dirty="0" smtClean="0"/>
          </a:p>
          <a:p>
            <a:pPr lvl="1">
              <a:spcBef>
                <a:spcPts val="0"/>
              </a:spcBef>
            </a:pPr>
            <a:r>
              <a:rPr lang="sr-Cyrl-CS" sz="1400" dirty="0" smtClean="0"/>
              <a:t>Могућа решења:</a:t>
            </a:r>
          </a:p>
          <a:p>
            <a:pPr lvl="2">
              <a:spcBef>
                <a:spcPts val="0"/>
              </a:spcBef>
            </a:pPr>
            <a:r>
              <a:rPr lang="sr-Cyrl-CS" sz="1200" dirty="0" smtClean="0"/>
              <a:t>Идентично поступање као за запослене у јавним службама – тренутан начин уређења плата</a:t>
            </a:r>
          </a:p>
          <a:p>
            <a:pPr lvl="2">
              <a:spcBef>
                <a:spcPts val="0"/>
              </a:spcBef>
            </a:pPr>
            <a:r>
              <a:rPr lang="sr-Cyrl-CS" sz="1200" dirty="0" smtClean="0"/>
              <a:t>Изједначавање са органима државне управе и државним службеницима</a:t>
            </a:r>
          </a:p>
          <a:p>
            <a:pPr lvl="2">
              <a:spcBef>
                <a:spcPts val="0"/>
              </a:spcBef>
            </a:pPr>
            <a:endParaRPr lang="sr-Cyrl-CS" sz="1200" dirty="0" smtClean="0"/>
          </a:p>
          <a:p>
            <a:pPr lvl="1">
              <a:spcBef>
                <a:spcPts val="0"/>
              </a:spcBef>
            </a:pPr>
            <a:r>
              <a:rPr lang="sr-Cyrl-CS" sz="1400" dirty="0" smtClean="0"/>
              <a:t>Од ових питања зависи и приступ у будућем Каталогу за ООСО који сада не препознаје њихова радна места</a:t>
            </a:r>
          </a:p>
          <a:p>
            <a:pPr lvl="1">
              <a:spcBef>
                <a:spcPts val="0"/>
              </a:spcBef>
            </a:pPr>
            <a:endParaRPr lang="sr-Cyrl-CS" sz="1400" dirty="0"/>
          </a:p>
          <a:p>
            <a:pPr lvl="1">
              <a:spcBef>
                <a:spcPts val="0"/>
              </a:spcBef>
            </a:pPr>
            <a:r>
              <a:rPr lang="sr-Cyrl-CS" sz="1400" dirty="0" smtClean="0"/>
              <a:t>У наредна три месеца – прилагођавање коефицијената јединственој основици</a:t>
            </a:r>
          </a:p>
          <a:p>
            <a:pPr marL="0" indent="0">
              <a:spcBef>
                <a:spcPts val="0"/>
              </a:spcBef>
              <a:buNone/>
            </a:pPr>
            <a:r>
              <a:rPr lang="sr-Cyrl-CS" sz="1050" b="1" dirty="0"/>
              <a:t> </a:t>
            </a:r>
            <a:endParaRPr lang="sr-Latn-RS" sz="1050" dirty="0"/>
          </a:p>
          <a:p>
            <a:pPr marL="0" indent="0">
              <a:spcBef>
                <a:spcPts val="0"/>
              </a:spcBef>
              <a:buNone/>
            </a:pPr>
            <a:r>
              <a:rPr lang="sr-Cyrl-CS" sz="1050" b="1" dirty="0" smtClean="0"/>
              <a:t> </a:t>
            </a:r>
            <a:endParaRPr lang="sr-Latn-RS" sz="1050" dirty="0"/>
          </a:p>
          <a:p>
            <a:pPr>
              <a:spcBef>
                <a:spcPts val="0"/>
              </a:spcBef>
            </a:pPr>
            <a:endParaRPr lang="sr-Latn-RS" sz="1050" dirty="0"/>
          </a:p>
          <a:p>
            <a:endParaRPr lang="sr-Latn-RS" sz="1050" dirty="0"/>
          </a:p>
        </p:txBody>
      </p:sp>
    </p:spTree>
    <p:extLst>
      <p:ext uri="{BB962C8B-B14F-4D97-AF65-F5344CB8AC3E}">
        <p14:creationId xmlns:p14="http://schemas.microsoft.com/office/powerpoint/2010/main" val="23388630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74074"/>
            <a:ext cx="8596668" cy="1028700"/>
          </a:xfrm>
        </p:spPr>
        <p:txBody>
          <a:bodyPr>
            <a:normAutofit fontScale="90000"/>
          </a:bodyPr>
          <a:lstStyle/>
          <a:p>
            <a:r>
              <a:rPr lang="sr-Cyrl-RS" dirty="0"/>
              <a:t>Посебни закони који се очекују током ове и следеће године</a:t>
            </a:r>
            <a:endParaRPr lang="sr-Latn-RS" dirty="0"/>
          </a:p>
        </p:txBody>
      </p:sp>
      <p:sp>
        <p:nvSpPr>
          <p:cNvPr id="3" name="Content Placeholder 2"/>
          <p:cNvSpPr>
            <a:spLocks noGrp="1"/>
          </p:cNvSpPr>
          <p:nvPr>
            <p:ph idx="1"/>
          </p:nvPr>
        </p:nvSpPr>
        <p:spPr>
          <a:xfrm>
            <a:off x="187035" y="1558636"/>
            <a:ext cx="11159837" cy="5527964"/>
          </a:xfrm>
        </p:spPr>
        <p:txBody>
          <a:bodyPr>
            <a:normAutofit fontScale="47500" lnSpcReduction="20000"/>
          </a:bodyPr>
          <a:lstStyle/>
          <a:p>
            <a:pPr>
              <a:spcBef>
                <a:spcPts val="0"/>
              </a:spcBef>
            </a:pPr>
            <a:r>
              <a:rPr lang="sr-Cyrl-CS" sz="3500" u="sng" dirty="0" smtClean="0"/>
              <a:t>З</a:t>
            </a:r>
            <a:r>
              <a:rPr lang="sr-Cyrl-CS" sz="3500" b="1" u="sng" dirty="0" smtClean="0"/>
              <a:t>апослени </a:t>
            </a:r>
            <a:r>
              <a:rPr lang="sr-Cyrl-CS" sz="3500" b="1" u="sng" dirty="0"/>
              <a:t>у државним органима </a:t>
            </a:r>
            <a:endParaRPr lang="sr-Latn-RS" sz="3500" u="sng" dirty="0"/>
          </a:p>
          <a:p>
            <a:pPr>
              <a:spcBef>
                <a:spcPts val="0"/>
              </a:spcBef>
            </a:pPr>
            <a:endParaRPr lang="sr-Cyrl-CS" sz="3500" b="1" i="1" dirty="0" smtClean="0"/>
          </a:p>
          <a:p>
            <a:pPr>
              <a:spcBef>
                <a:spcPts val="0"/>
              </a:spcBef>
            </a:pPr>
            <a:r>
              <a:rPr lang="sr-Cyrl-CS" sz="3500" b="1" dirty="0" smtClean="0"/>
              <a:t>Државни службеници и намештеници</a:t>
            </a:r>
            <a:r>
              <a:rPr lang="sr-Cyrl-CS" sz="3500" dirty="0" smtClean="0"/>
              <a:t> </a:t>
            </a:r>
          </a:p>
          <a:p>
            <a:pPr lvl="1">
              <a:spcBef>
                <a:spcPts val="0"/>
              </a:spcBef>
            </a:pPr>
            <a:endParaRPr lang="sr-Cyrl-CS" sz="2900" dirty="0" smtClean="0"/>
          </a:p>
          <a:p>
            <a:pPr lvl="1">
              <a:spcBef>
                <a:spcPts val="0"/>
              </a:spcBef>
            </a:pPr>
            <a:r>
              <a:rPr lang="sr-Cyrl-CS" sz="2900" dirty="0" smtClean="0"/>
              <a:t>Тренутно уређење плата: </a:t>
            </a:r>
          </a:p>
          <a:p>
            <a:pPr lvl="2">
              <a:spcBef>
                <a:spcPts val="0"/>
              </a:spcBef>
            </a:pPr>
            <a:r>
              <a:rPr lang="sr-Cyrl-CS" sz="2500" dirty="0" smtClean="0"/>
              <a:t>Законом </a:t>
            </a:r>
            <a:r>
              <a:rPr lang="sr-Cyrl-CS" sz="2500" dirty="0"/>
              <a:t>о платама државних службеника и намештеника, Уредбом о накнади трошкова и отпремнини државних службеника и намештеника, законима о буџету за сваку годину </a:t>
            </a:r>
            <a:r>
              <a:rPr lang="sr-Cyrl-RS" sz="2500" dirty="0"/>
              <a:t>који уређује основицу и колективним </a:t>
            </a:r>
            <a:r>
              <a:rPr lang="sr-Cyrl-RS" sz="2500" dirty="0" smtClean="0"/>
              <a:t>уговором</a:t>
            </a:r>
          </a:p>
          <a:p>
            <a:pPr lvl="2">
              <a:spcBef>
                <a:spcPts val="0"/>
              </a:spcBef>
            </a:pPr>
            <a:endParaRPr lang="sr-Latn-RS" sz="2900" dirty="0"/>
          </a:p>
          <a:p>
            <a:pPr lvl="2">
              <a:spcBef>
                <a:spcPts val="0"/>
              </a:spcBef>
            </a:pPr>
            <a:r>
              <a:rPr lang="sr-Cyrl-CS" sz="2500" dirty="0"/>
              <a:t>П</a:t>
            </a:r>
            <a:r>
              <a:rPr lang="sr-Cyrl-CS" sz="2500" dirty="0" smtClean="0"/>
              <a:t>оједини </a:t>
            </a:r>
            <a:r>
              <a:rPr lang="sr-Cyrl-CS" sz="2500" dirty="0"/>
              <a:t>елементи плате за запослене у неким државним органима су уређени и другим законима или подзаконским актима донетим на основу тих закона: Закон о пореском поступку и пореској администрацији, Закон о Државној ревизорској институцији, Закон о полицији, Закон о спољним пословима, Закон о тајности података, Закон о извршењу кривичних санкција и други </a:t>
            </a:r>
            <a:r>
              <a:rPr lang="sr-Cyrl-CS" sz="2500" dirty="0" smtClean="0"/>
              <a:t>закони</a:t>
            </a:r>
            <a:endParaRPr lang="sr-Latn-RS" sz="2500" dirty="0"/>
          </a:p>
          <a:p>
            <a:pPr>
              <a:spcBef>
                <a:spcPts val="0"/>
              </a:spcBef>
            </a:pPr>
            <a:endParaRPr lang="sr-Cyrl-CS" sz="2900" dirty="0" smtClean="0"/>
          </a:p>
          <a:p>
            <a:pPr lvl="1">
              <a:spcBef>
                <a:spcPts val="0"/>
              </a:spcBef>
            </a:pPr>
            <a:r>
              <a:rPr lang="sr-Cyrl-CS" sz="2900" dirty="0" smtClean="0"/>
              <a:t>Усклађивање са системским законом</a:t>
            </a:r>
          </a:p>
          <a:p>
            <a:pPr lvl="2">
              <a:spcBef>
                <a:spcPts val="0"/>
              </a:spcBef>
            </a:pPr>
            <a:r>
              <a:rPr lang="sr-Cyrl-CS" sz="3000" dirty="0" smtClean="0"/>
              <a:t>Доношење новог закона </a:t>
            </a:r>
            <a:r>
              <a:rPr lang="sr-Cyrl-CS" sz="3000" dirty="0"/>
              <a:t>или </a:t>
            </a:r>
            <a:r>
              <a:rPr lang="sr-Cyrl-CS" sz="3000" dirty="0" smtClean="0"/>
              <a:t>измена постојећег </a:t>
            </a:r>
          </a:p>
          <a:p>
            <a:pPr lvl="2">
              <a:spcBef>
                <a:spcPts val="0"/>
              </a:spcBef>
            </a:pPr>
            <a:endParaRPr lang="sr-Cyrl-CS" sz="3000" dirty="0" smtClean="0"/>
          </a:p>
          <a:p>
            <a:pPr lvl="2">
              <a:spcBef>
                <a:spcPts val="0"/>
              </a:spcBef>
            </a:pPr>
            <a:r>
              <a:rPr lang="sr-Cyrl-CS" sz="3000" dirty="0" smtClean="0"/>
              <a:t>Тај </a:t>
            </a:r>
            <a:r>
              <a:rPr lang="sr-Cyrl-CS" sz="3000" dirty="0"/>
              <a:t>закон </a:t>
            </a:r>
            <a:r>
              <a:rPr lang="sr-Cyrl-CS" sz="3000" dirty="0" smtClean="0"/>
              <a:t>може бити </a:t>
            </a:r>
            <a:r>
              <a:rPr lang="sr-Cyrl-CS" sz="3000" dirty="0"/>
              <a:t>јединствен закон који ће препознати све специфичности плата и других примања државних службеника и намештеника које постоје у појединим законима (чиме би се одредбе тих посебних закона ставиле ван снаге) или ће се као и сада основна правила уредити једним законом а дозвољавати изузеци у посебним </a:t>
            </a:r>
            <a:r>
              <a:rPr lang="sr-Cyrl-CS" sz="3000" dirty="0" smtClean="0"/>
              <a:t>законима</a:t>
            </a:r>
          </a:p>
          <a:p>
            <a:pPr lvl="2">
              <a:spcBef>
                <a:spcPts val="0"/>
              </a:spcBef>
            </a:pPr>
            <a:endParaRPr lang="sr-Cyrl-CS" sz="3000" dirty="0" smtClean="0"/>
          </a:p>
          <a:p>
            <a:pPr lvl="2">
              <a:spcBef>
                <a:spcPts val="0"/>
              </a:spcBef>
            </a:pPr>
            <a:r>
              <a:rPr lang="sr-Cyrl-CS" sz="3000" dirty="0" smtClean="0"/>
              <a:t>Најзначајнија </a:t>
            </a:r>
            <a:r>
              <a:rPr lang="sr-Cyrl-CS" sz="3000" dirty="0"/>
              <a:t>измена коју треба да претпри постојећи закон о платама државних службеника и </a:t>
            </a:r>
            <a:r>
              <a:rPr lang="sr-Cyrl-CS" sz="3000" dirty="0" smtClean="0"/>
              <a:t>намештеника</a:t>
            </a:r>
          </a:p>
          <a:p>
            <a:pPr lvl="3">
              <a:spcBef>
                <a:spcPts val="0"/>
              </a:spcBef>
            </a:pPr>
            <a:r>
              <a:rPr lang="sr-Cyrl-CS" sz="2800" dirty="0" smtClean="0"/>
              <a:t>ново </a:t>
            </a:r>
            <a:r>
              <a:rPr lang="sr-Cyrl-CS" sz="2800" dirty="0"/>
              <a:t>вредновање послова која се обављају у неком од звања и додељивање новог почетног коефицијента тим звањима, као и вредновање радних места намештеника која ће бити утврђена актом Владе и која неће више бити представљена по вредносним </a:t>
            </a:r>
            <a:r>
              <a:rPr lang="sr-Cyrl-CS" sz="2800" dirty="0" smtClean="0"/>
              <a:t>групама</a:t>
            </a:r>
            <a:endParaRPr lang="sr-Latn-RS" sz="2800" dirty="0"/>
          </a:p>
          <a:p>
            <a:pPr marL="0" indent="0">
              <a:spcBef>
                <a:spcPts val="0"/>
              </a:spcBef>
              <a:buNone/>
            </a:pPr>
            <a:r>
              <a:rPr lang="sr-Cyrl-CS" sz="2300" b="1" i="1" dirty="0"/>
              <a:t> </a:t>
            </a:r>
            <a:endParaRPr lang="sr-Latn-RS" sz="2300" dirty="0"/>
          </a:p>
          <a:p>
            <a:pPr>
              <a:spcBef>
                <a:spcPts val="0"/>
              </a:spcBef>
            </a:pPr>
            <a:r>
              <a:rPr lang="sr-Cyrl-CS" sz="3500" b="1" dirty="0"/>
              <a:t>Полицијски службеници </a:t>
            </a:r>
            <a:endParaRPr lang="sr-Cyrl-CS" sz="3500" b="1" dirty="0" smtClean="0"/>
          </a:p>
          <a:p>
            <a:pPr lvl="1">
              <a:spcBef>
                <a:spcPts val="0"/>
              </a:spcBef>
            </a:pPr>
            <a:r>
              <a:rPr lang="sr-Cyrl-CS" sz="2500" dirty="0"/>
              <a:t>Плате ће се усклађивати са ситемским законм у Закону о полицији – рок 1. јануар 2018. године</a:t>
            </a:r>
          </a:p>
          <a:p>
            <a:pPr lvl="1">
              <a:spcBef>
                <a:spcPts val="0"/>
              </a:spcBef>
            </a:pPr>
            <a:r>
              <a:rPr lang="sr-Cyrl-CS" sz="2500" dirty="0"/>
              <a:t>плате осталих државних службеника и намештеника у МУПу бити усклађене са платама државних службеника у другим државним органима до 2017. године</a:t>
            </a:r>
            <a:endParaRPr lang="sr-Latn-RS" sz="2500" dirty="0"/>
          </a:p>
          <a:p>
            <a:pPr>
              <a:spcBef>
                <a:spcPts val="0"/>
              </a:spcBef>
            </a:pPr>
            <a:r>
              <a:rPr lang="sr-Cyrl-CS" sz="2500" b="1" i="1" dirty="0"/>
              <a:t> </a:t>
            </a:r>
            <a:endParaRPr lang="sr-Latn-RS" sz="2500" dirty="0"/>
          </a:p>
          <a:p>
            <a:pPr>
              <a:spcBef>
                <a:spcPts val="0"/>
              </a:spcBef>
            </a:pPr>
            <a:endParaRPr lang="sr-Cyrl-CS" sz="2100" dirty="0" smtClean="0"/>
          </a:p>
          <a:p>
            <a:endParaRPr lang="sr-Latn-RS" dirty="0"/>
          </a:p>
        </p:txBody>
      </p:sp>
    </p:spTree>
    <p:extLst>
      <p:ext uri="{BB962C8B-B14F-4D97-AF65-F5344CB8AC3E}">
        <p14:creationId xmlns:p14="http://schemas.microsoft.com/office/powerpoint/2010/main" val="1761093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Посебни закони који се очекују током ове и следеће године</a:t>
            </a:r>
            <a:endParaRPr lang="sr-Latn-RS" dirty="0"/>
          </a:p>
        </p:txBody>
      </p:sp>
      <p:sp>
        <p:nvSpPr>
          <p:cNvPr id="3" name="Content Placeholder 2"/>
          <p:cNvSpPr>
            <a:spLocks noGrp="1"/>
          </p:cNvSpPr>
          <p:nvPr>
            <p:ph idx="1"/>
          </p:nvPr>
        </p:nvSpPr>
        <p:spPr>
          <a:xfrm>
            <a:off x="363683" y="2160589"/>
            <a:ext cx="10754590" cy="4811711"/>
          </a:xfrm>
        </p:spPr>
        <p:txBody>
          <a:bodyPr>
            <a:normAutofit fontScale="85000" lnSpcReduction="20000"/>
          </a:bodyPr>
          <a:lstStyle/>
          <a:p>
            <a:pPr>
              <a:spcBef>
                <a:spcPts val="0"/>
              </a:spcBef>
            </a:pPr>
            <a:r>
              <a:rPr lang="sr-Cyrl-CS" b="1" u="sng" dirty="0"/>
              <a:t>Професионални припадници војске Србије </a:t>
            </a:r>
            <a:endParaRPr lang="sr-Cyrl-CS" b="1" u="sng" dirty="0" smtClean="0"/>
          </a:p>
          <a:p>
            <a:pPr>
              <a:spcBef>
                <a:spcPts val="0"/>
              </a:spcBef>
            </a:pPr>
            <a:endParaRPr lang="sr-Cyrl-CS" b="1" dirty="0" smtClean="0"/>
          </a:p>
          <a:p>
            <a:pPr lvl="1">
              <a:spcBef>
                <a:spcPts val="0"/>
              </a:spcBef>
            </a:pPr>
            <a:r>
              <a:rPr lang="sr-Cyrl-CS" b="1" dirty="0" smtClean="0"/>
              <a:t>Тренутно уређење плата:</a:t>
            </a:r>
            <a:r>
              <a:rPr lang="sr-Cyrl-CS" dirty="0" smtClean="0"/>
              <a:t> Законом </a:t>
            </a:r>
            <a:r>
              <a:rPr lang="sr-Cyrl-CS" dirty="0"/>
              <a:t>о Војсци Србије и подзаконским актима донетим на основу тог </a:t>
            </a:r>
            <a:r>
              <a:rPr lang="sr-Cyrl-CS" dirty="0" smtClean="0"/>
              <a:t>закона</a:t>
            </a:r>
          </a:p>
          <a:p>
            <a:pPr lvl="1">
              <a:spcBef>
                <a:spcPts val="0"/>
              </a:spcBef>
            </a:pPr>
            <a:r>
              <a:rPr lang="sr-Cyrl-CS" dirty="0" smtClean="0"/>
              <a:t>Усаглашавање са системским законом до почетка </a:t>
            </a:r>
            <a:r>
              <a:rPr lang="sr-Cyrl-CS" dirty="0"/>
              <a:t>2018. </a:t>
            </a:r>
            <a:r>
              <a:rPr lang="sr-Cyrl-CS" dirty="0" smtClean="0"/>
              <a:t>године</a:t>
            </a:r>
          </a:p>
          <a:p>
            <a:pPr lvl="2">
              <a:spcBef>
                <a:spcPts val="0"/>
              </a:spcBef>
            </a:pPr>
            <a:r>
              <a:rPr lang="sr-Cyrl-CS" dirty="0" smtClean="0"/>
              <a:t>решења </a:t>
            </a:r>
            <a:r>
              <a:rPr lang="sr-Cyrl-CS" dirty="0"/>
              <a:t>у системском закону која се односе на професионалне припаднике Војске </a:t>
            </a:r>
            <a:r>
              <a:rPr lang="sr-Cyrl-CS" dirty="0" smtClean="0"/>
              <a:t>Србије не указују на већа усаглашавања</a:t>
            </a:r>
            <a:endParaRPr lang="sr-Latn-RS" dirty="0"/>
          </a:p>
          <a:p>
            <a:pPr marL="0" indent="0">
              <a:spcBef>
                <a:spcPts val="0"/>
              </a:spcBef>
              <a:buNone/>
            </a:pPr>
            <a:r>
              <a:rPr lang="sr-Cyrl-CS" dirty="0"/>
              <a:t>   </a:t>
            </a:r>
            <a:endParaRPr lang="sr-Latn-RS" dirty="0"/>
          </a:p>
          <a:p>
            <a:pPr>
              <a:spcBef>
                <a:spcPts val="0"/>
              </a:spcBef>
            </a:pPr>
            <a:r>
              <a:rPr lang="sr-Cyrl-CS" b="1" u="sng" dirty="0" smtClean="0"/>
              <a:t>Функционери</a:t>
            </a:r>
          </a:p>
          <a:p>
            <a:pPr>
              <a:spcBef>
                <a:spcPts val="0"/>
              </a:spcBef>
            </a:pPr>
            <a:r>
              <a:rPr lang="sr-Cyrl-CS" dirty="0" smtClean="0"/>
              <a:t>Системски закон разликује две </a:t>
            </a:r>
            <a:r>
              <a:rPr lang="sr-Cyrl-CS" dirty="0"/>
              <a:t>групе </a:t>
            </a:r>
            <a:r>
              <a:rPr lang="sr-Cyrl-CS" dirty="0" smtClean="0"/>
              <a:t>функционера</a:t>
            </a:r>
            <a:endParaRPr lang="sr-Latn-RS" dirty="0"/>
          </a:p>
          <a:p>
            <a:pPr lvl="1">
              <a:spcBef>
                <a:spcPts val="0"/>
              </a:spcBef>
            </a:pPr>
            <a:r>
              <a:rPr lang="sr-Cyrl-CS" dirty="0"/>
              <a:t>носиоце</a:t>
            </a:r>
            <a:r>
              <a:rPr lang="sr-Latn-RS" dirty="0"/>
              <a:t> судијске и тужилачке функције и функционера у државним органима којима се основна плата одређује према плати носилаца судијске функције, функционера у државним органима којима је основна плата као једна од гаранција независности у вршењу функције утврђена на другачији начин посебним законом, као и функционера за које је посебним законом одређено да не примају плату, односно који нису на сталном раду и кој</a:t>
            </a:r>
            <a:r>
              <a:rPr lang="sr-Cyrl-RS" dirty="0"/>
              <a:t>и имају право на </a:t>
            </a:r>
            <a:r>
              <a:rPr lang="sr-Latn-RS" dirty="0"/>
              <a:t>накнада за </a:t>
            </a:r>
            <a:r>
              <a:rPr lang="sr-Latn-RS" dirty="0" smtClean="0"/>
              <a:t>рад</a:t>
            </a:r>
            <a:endParaRPr lang="sr-Cyrl-RS" dirty="0" smtClean="0"/>
          </a:p>
          <a:p>
            <a:pPr lvl="2">
              <a:spcBef>
                <a:spcPts val="0"/>
              </a:spcBef>
            </a:pPr>
            <a:r>
              <a:rPr lang="sr-Cyrl-RS" dirty="0" smtClean="0"/>
              <a:t>За </a:t>
            </a:r>
            <a:r>
              <a:rPr lang="sr-Cyrl-RS" dirty="0"/>
              <a:t>ове функционере се неће примењивати правила за одређивање основне плате као за остале запослене (не важи правило о обавезним елементима плате нити о разврставању у платне групе и платне разреде</a:t>
            </a:r>
            <a:r>
              <a:rPr lang="sr-Cyrl-RS" dirty="0" smtClean="0"/>
              <a:t>)</a:t>
            </a:r>
          </a:p>
          <a:p>
            <a:pPr lvl="2">
              <a:spcBef>
                <a:spcPts val="0"/>
              </a:spcBef>
            </a:pPr>
            <a:r>
              <a:rPr lang="sr-Cyrl-RS" dirty="0" smtClean="0"/>
              <a:t>њихове </a:t>
            </a:r>
            <a:r>
              <a:rPr lang="sr-Cyrl-RS" dirty="0"/>
              <a:t>плате да се у</a:t>
            </a:r>
            <a:r>
              <a:rPr lang="sr-Latn-RS" dirty="0"/>
              <a:t>ређ</a:t>
            </a:r>
            <a:r>
              <a:rPr lang="sr-Cyrl-RS" dirty="0"/>
              <a:t>ују </a:t>
            </a:r>
            <a:r>
              <a:rPr lang="sr-Latn-RS" dirty="0"/>
              <a:t>посебним закон</a:t>
            </a:r>
            <a:r>
              <a:rPr lang="sr-Cyrl-RS" dirty="0"/>
              <a:t>има </a:t>
            </a:r>
            <a:r>
              <a:rPr lang="sr-Latn-RS" dirty="0"/>
              <a:t> којим</a:t>
            </a:r>
            <a:r>
              <a:rPr lang="sr-Cyrl-RS" dirty="0"/>
              <a:t>а</a:t>
            </a:r>
            <a:r>
              <a:rPr lang="sr-Latn-RS" dirty="0"/>
              <a:t> се уређује</a:t>
            </a:r>
            <a:r>
              <a:rPr lang="sr-Cyrl-RS" dirty="0"/>
              <a:t> п</a:t>
            </a:r>
            <a:r>
              <a:rPr lang="sr-Latn-RS" dirty="0"/>
              <a:t>оложај</a:t>
            </a:r>
            <a:r>
              <a:rPr lang="sr-Cyrl-RS" dirty="0"/>
              <a:t> тих функцинера</a:t>
            </a:r>
            <a:r>
              <a:rPr lang="sr-Latn-RS" dirty="0"/>
              <a:t>,</a:t>
            </a:r>
            <a:r>
              <a:rPr lang="sr-Cyrl-RS" dirty="0"/>
              <a:t> при чему мора да се води рачуна о </a:t>
            </a:r>
            <a:r>
              <a:rPr lang="sr-Latn-RS" dirty="0"/>
              <a:t>одговорности </a:t>
            </a:r>
            <a:r>
              <a:rPr lang="sr-Cyrl-RS" dirty="0"/>
              <a:t>за</a:t>
            </a:r>
            <a:r>
              <a:rPr lang="sr-Latn-RS" dirty="0"/>
              <a:t> вршењ</a:t>
            </a:r>
            <a:r>
              <a:rPr lang="sr-Cyrl-RS" dirty="0"/>
              <a:t>е</a:t>
            </a:r>
            <a:r>
              <a:rPr lang="sr-Latn-RS" dirty="0"/>
              <a:t> дужности на одређеној </a:t>
            </a:r>
            <a:r>
              <a:rPr lang="sr-Latn-RS" dirty="0" smtClean="0"/>
              <a:t>функцији</a:t>
            </a:r>
            <a:endParaRPr lang="sr-Cyrl-RS" dirty="0" smtClean="0"/>
          </a:p>
          <a:p>
            <a:pPr lvl="2">
              <a:spcBef>
                <a:spcPts val="0"/>
              </a:spcBef>
            </a:pPr>
            <a:r>
              <a:rPr lang="sr-Cyrl-RS" dirty="0" smtClean="0"/>
              <a:t>Овде се не очекују веће измене прописа ради усаглашавања</a:t>
            </a:r>
            <a:endParaRPr lang="sr-Latn-RS" dirty="0"/>
          </a:p>
          <a:p>
            <a:pPr lvl="0">
              <a:spcBef>
                <a:spcPts val="0"/>
              </a:spcBef>
            </a:pPr>
            <a:endParaRPr lang="sr-Cyrl-CS" dirty="0" smtClean="0"/>
          </a:p>
          <a:p>
            <a:pPr lvl="1">
              <a:spcBef>
                <a:spcPts val="0"/>
              </a:spcBef>
            </a:pPr>
            <a:r>
              <a:rPr lang="sr-Cyrl-CS" dirty="0" smtClean="0"/>
              <a:t>друге </a:t>
            </a:r>
            <a:r>
              <a:rPr lang="sr-Cyrl-CS" dirty="0"/>
              <a:t>функционере </a:t>
            </a:r>
            <a:r>
              <a:rPr lang="sr-Cyrl-RS" dirty="0"/>
              <a:t>(нпр. функционере извршне власти или у органима аутономне покрајине и јединица локалне самоуправе) код којих ће основна плата да се </a:t>
            </a:r>
            <a:r>
              <a:rPr lang="sr-Latn-RS" dirty="0"/>
              <a:t>утврђује множењем </a:t>
            </a:r>
            <a:r>
              <a:rPr lang="sr-Cyrl-RS" dirty="0"/>
              <a:t>јединствене </a:t>
            </a:r>
            <a:r>
              <a:rPr lang="sr-Latn-RS" dirty="0"/>
              <a:t>основице из Закона</a:t>
            </a:r>
            <a:r>
              <a:rPr lang="sr-Cyrl-RS" dirty="0"/>
              <a:t> о буџету или одлука о буџетима АП или ЈЛС и коефицијента </a:t>
            </a:r>
            <a:r>
              <a:rPr lang="sr-Latn-RS" dirty="0"/>
              <a:t>који </a:t>
            </a:r>
            <a:r>
              <a:rPr lang="sr-Cyrl-RS" dirty="0"/>
              <a:t>ће </a:t>
            </a:r>
            <a:r>
              <a:rPr lang="sr-Latn-RS" dirty="0"/>
              <a:t>се утврђ</a:t>
            </a:r>
            <a:r>
              <a:rPr lang="sr-Cyrl-RS" dirty="0"/>
              <a:t>ивати</a:t>
            </a:r>
            <a:r>
              <a:rPr lang="sr-Latn-RS" dirty="0"/>
              <a:t> у складу са посебним </a:t>
            </a:r>
            <a:r>
              <a:rPr lang="sr-Latn-RS" dirty="0" smtClean="0"/>
              <a:t>законом</a:t>
            </a:r>
            <a:endParaRPr lang="sr-Cyrl-RS" dirty="0" smtClean="0"/>
          </a:p>
          <a:p>
            <a:pPr lvl="1">
              <a:spcBef>
                <a:spcPts val="0"/>
              </a:spcBef>
            </a:pPr>
            <a:r>
              <a:rPr lang="sr-Latn-RS" dirty="0" smtClean="0"/>
              <a:t>Коефицијент</a:t>
            </a:r>
            <a:r>
              <a:rPr lang="sr-Cyrl-RS" dirty="0"/>
              <a:t>и у посебним законима не морају да уклопе у матрицу од 13 платних група и платних разреда већ ће да </a:t>
            </a:r>
            <a:r>
              <a:rPr lang="sr-Latn-RS" dirty="0"/>
              <a:t>завис</a:t>
            </a:r>
            <a:r>
              <a:rPr lang="sr-Cyrl-RS" dirty="0"/>
              <a:t>е</a:t>
            </a:r>
            <a:r>
              <a:rPr lang="sr-Latn-RS" dirty="0"/>
              <a:t> од критеријума одговорности </a:t>
            </a:r>
            <a:r>
              <a:rPr lang="sr-Cyrl-RS" dirty="0"/>
              <a:t>који ти функционери </a:t>
            </a:r>
            <a:r>
              <a:rPr lang="sr-Cyrl-RS" dirty="0" smtClean="0"/>
              <a:t>имају</a:t>
            </a:r>
          </a:p>
          <a:p>
            <a:pPr lvl="1">
              <a:spcBef>
                <a:spcPts val="0"/>
              </a:spcBef>
            </a:pPr>
            <a:r>
              <a:rPr lang="sr-Cyrl-RS" dirty="0" smtClean="0"/>
              <a:t>Закон </a:t>
            </a:r>
            <a:r>
              <a:rPr lang="sr-Cyrl-RS" dirty="0"/>
              <a:t>о систему плата запослених у јавном сектору није указао којим законом ће бити уређене плате </a:t>
            </a:r>
            <a:r>
              <a:rPr lang="sr-Cyrl-RS" dirty="0" smtClean="0"/>
              <a:t>функционера</a:t>
            </a:r>
          </a:p>
          <a:p>
            <a:pPr lvl="2">
              <a:spcBef>
                <a:spcPts val="0"/>
              </a:spcBef>
            </a:pPr>
            <a:r>
              <a:rPr lang="sr-Cyrl-RS" dirty="0" smtClean="0"/>
              <a:t>то </a:t>
            </a:r>
            <a:r>
              <a:rPr lang="sr-Cyrl-RS" dirty="0"/>
              <a:t>може да буде посебан закон којим ће се регулисати и статус и плате функционера или </a:t>
            </a:r>
            <a:endParaRPr lang="sr-Cyrl-RS" dirty="0" smtClean="0"/>
          </a:p>
          <a:p>
            <a:pPr lvl="2">
              <a:spcBef>
                <a:spcPts val="0"/>
              </a:spcBef>
            </a:pPr>
            <a:r>
              <a:rPr lang="sr-Cyrl-RS" dirty="0" smtClean="0"/>
              <a:t>закон </a:t>
            </a:r>
            <a:r>
              <a:rPr lang="sr-Cyrl-RS" dirty="0"/>
              <a:t>којим ће се само регулисати њихове плате или </a:t>
            </a:r>
            <a:endParaRPr lang="sr-Cyrl-RS" dirty="0" smtClean="0"/>
          </a:p>
          <a:p>
            <a:pPr lvl="2">
              <a:spcBef>
                <a:spcPts val="0"/>
              </a:spcBef>
            </a:pPr>
            <a:r>
              <a:rPr lang="sr-Cyrl-RS" dirty="0" smtClean="0"/>
              <a:t>посебни </a:t>
            </a:r>
            <a:r>
              <a:rPr lang="sr-Cyrl-RS" dirty="0"/>
              <a:t>закони којим ће регулисати плате и других запослених у органима у којима функционери врше </a:t>
            </a:r>
            <a:r>
              <a:rPr lang="sr-Cyrl-RS" dirty="0" smtClean="0"/>
              <a:t>дужност</a:t>
            </a:r>
            <a:endParaRPr lang="sr-Latn-RS" dirty="0"/>
          </a:p>
          <a:p>
            <a:endParaRPr lang="sr-Latn-RS" dirty="0"/>
          </a:p>
        </p:txBody>
      </p:sp>
    </p:spTree>
    <p:extLst>
      <p:ext uri="{BB962C8B-B14F-4D97-AF65-F5344CB8AC3E}">
        <p14:creationId xmlns:p14="http://schemas.microsoft.com/office/powerpoint/2010/main" val="14388720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Посебни закони који се очекују током ове и следеће године</a:t>
            </a:r>
            <a:endParaRPr lang="sr-Latn-RS" dirty="0"/>
          </a:p>
        </p:txBody>
      </p:sp>
      <p:sp>
        <p:nvSpPr>
          <p:cNvPr id="3" name="Content Placeholder 2"/>
          <p:cNvSpPr>
            <a:spLocks noGrp="1"/>
          </p:cNvSpPr>
          <p:nvPr>
            <p:ph idx="1"/>
          </p:nvPr>
        </p:nvSpPr>
        <p:spPr>
          <a:xfrm>
            <a:off x="677333" y="2160589"/>
            <a:ext cx="10534457" cy="5081875"/>
          </a:xfrm>
        </p:spPr>
        <p:txBody>
          <a:bodyPr>
            <a:noAutofit/>
          </a:bodyPr>
          <a:lstStyle/>
          <a:p>
            <a:pPr>
              <a:spcBef>
                <a:spcPts val="0"/>
              </a:spcBef>
            </a:pPr>
            <a:r>
              <a:rPr lang="sr-Cyrl-CS" sz="1400" b="1" u="sng" dirty="0" smtClean="0"/>
              <a:t>Службеници </a:t>
            </a:r>
            <a:r>
              <a:rPr lang="sr-Cyrl-CS" sz="1400" b="1" u="sng" dirty="0"/>
              <a:t>и </a:t>
            </a:r>
            <a:r>
              <a:rPr lang="sr-Cyrl-CS" sz="1400" b="1" u="sng" dirty="0" smtClean="0"/>
              <a:t>намештеници </a:t>
            </a:r>
            <a:r>
              <a:rPr lang="sr-Cyrl-CS" sz="1400" b="1" u="sng" dirty="0"/>
              <a:t>у аутономној покрајини и јединици локалне самоуправе </a:t>
            </a:r>
            <a:endParaRPr lang="sr-Cyrl-CS" sz="1400" b="1" u="sng" dirty="0" smtClean="0"/>
          </a:p>
          <a:p>
            <a:pPr lvl="1">
              <a:spcBef>
                <a:spcPts val="0"/>
              </a:spcBef>
            </a:pPr>
            <a:endParaRPr lang="sr-Cyrl-CS" sz="1200" dirty="0" smtClean="0"/>
          </a:p>
          <a:p>
            <a:pPr lvl="1">
              <a:spcBef>
                <a:spcPts val="0"/>
              </a:spcBef>
            </a:pPr>
            <a:r>
              <a:rPr lang="sr-Cyrl-CS" sz="1400" dirty="0" smtClean="0"/>
              <a:t>Тренутно уређење плата: Законом </a:t>
            </a:r>
            <a:r>
              <a:rPr lang="sr-Cyrl-CS" sz="1400" dirty="0"/>
              <a:t>о платама у државним органима и јавним службама, Уредбома о коефицијентима за обрачун и исплату плата именованих и постављених лица и запослених у државним органима која се примењује на запослене у оранима АП и ЈЛС, Уредбом о накнади трошкова и отпремнини државних службеника и намештеника која се сходно примењује на запослене у ЈЛС, Закључком Владе о висини основице, посебним колективним уговором, као и актима послодавца. </a:t>
            </a:r>
            <a:endParaRPr lang="sr-Cyrl-CS" sz="1400" dirty="0" smtClean="0"/>
          </a:p>
          <a:p>
            <a:pPr lvl="1">
              <a:spcBef>
                <a:spcPts val="0"/>
              </a:spcBef>
            </a:pPr>
            <a:endParaRPr lang="sr-Cyrl-RS" sz="1400" dirty="0" smtClean="0"/>
          </a:p>
          <a:p>
            <a:pPr lvl="1">
              <a:spcBef>
                <a:spcPts val="0"/>
              </a:spcBef>
            </a:pPr>
            <a:r>
              <a:rPr lang="sr-Cyrl-RS" sz="1400" dirty="0" smtClean="0"/>
              <a:t>Закон </a:t>
            </a:r>
            <a:r>
              <a:rPr lang="sr-Cyrl-RS" sz="1400" dirty="0"/>
              <a:t>о систему плата запослених у јавном сектору прописао да је пре уређивања плата потребно уредити радноправни статус запослених у овим </a:t>
            </a:r>
            <a:r>
              <a:rPr lang="sr-Cyrl-RS" sz="1400" dirty="0" smtClean="0"/>
              <a:t>органима</a:t>
            </a:r>
          </a:p>
          <a:p>
            <a:pPr lvl="2">
              <a:spcBef>
                <a:spcPts val="0"/>
              </a:spcBef>
            </a:pPr>
            <a:r>
              <a:rPr lang="sr-Cyrl-RS" sz="1200" dirty="0" smtClean="0"/>
              <a:t>Усвојен Закон </a:t>
            </a:r>
            <a:r>
              <a:rPr lang="sr-Cyrl-RS" sz="1200" dirty="0"/>
              <a:t>о запосленима у аутономним покрајинама и јединицама локалне </a:t>
            </a:r>
            <a:r>
              <a:rPr lang="sr-Cyrl-RS" sz="1200" dirty="0" smtClean="0"/>
              <a:t>самоуправе почеће </a:t>
            </a:r>
            <a:r>
              <a:rPr lang="sr-Cyrl-RS" sz="1200" dirty="0"/>
              <a:t>да се примењује од краја ове </a:t>
            </a:r>
            <a:r>
              <a:rPr lang="sr-Cyrl-RS" sz="1200" dirty="0" smtClean="0"/>
              <a:t>године</a:t>
            </a:r>
            <a:endParaRPr lang="sr-Latn-RS" sz="1200" dirty="0"/>
          </a:p>
          <a:p>
            <a:pPr>
              <a:spcBef>
                <a:spcPts val="0"/>
              </a:spcBef>
            </a:pPr>
            <a:endParaRPr lang="sr-Cyrl-RS" sz="1200" dirty="0" smtClean="0"/>
          </a:p>
          <a:p>
            <a:pPr lvl="1">
              <a:spcBef>
                <a:spcPts val="0"/>
              </a:spcBef>
            </a:pPr>
            <a:r>
              <a:rPr lang="sr-Cyrl-RS" sz="1400" dirty="0" smtClean="0"/>
              <a:t>Прво </a:t>
            </a:r>
            <a:r>
              <a:rPr lang="sr-Cyrl-RS" sz="1400" dirty="0"/>
              <a:t>ће се извршити </a:t>
            </a:r>
            <a:r>
              <a:rPr lang="sr-Cyrl-CS" sz="1400" dirty="0"/>
              <a:t>прилагођавање постојећих коефицијената запослених у органима АП и ЈЛС  јединственој основици од 17.101,29 </a:t>
            </a:r>
            <a:r>
              <a:rPr lang="sr-Cyrl-CS" sz="1400" dirty="0" smtClean="0"/>
              <a:t>динара</a:t>
            </a:r>
          </a:p>
          <a:p>
            <a:pPr>
              <a:spcBef>
                <a:spcPts val="0"/>
              </a:spcBef>
            </a:pPr>
            <a:endParaRPr lang="sr-Latn-RS" sz="1600" dirty="0"/>
          </a:p>
          <a:p>
            <a:pPr lvl="1">
              <a:spcBef>
                <a:spcPts val="0"/>
              </a:spcBef>
            </a:pPr>
            <a:r>
              <a:rPr lang="sr-Cyrl-CS" sz="1400" dirty="0" smtClean="0"/>
              <a:t>Прилагођавање системском закону до </a:t>
            </a:r>
            <a:r>
              <a:rPr lang="sr-Cyrl-CS" sz="1400" dirty="0"/>
              <a:t>краја 2016. године </a:t>
            </a:r>
            <a:endParaRPr lang="sr-Cyrl-CS" sz="1400" dirty="0" smtClean="0"/>
          </a:p>
          <a:p>
            <a:pPr lvl="2">
              <a:spcBef>
                <a:spcPts val="0"/>
              </a:spcBef>
            </a:pPr>
            <a:r>
              <a:rPr lang="sr-Cyrl-CS" sz="1200" dirty="0" smtClean="0"/>
              <a:t>у посебном закону </a:t>
            </a:r>
            <a:r>
              <a:rPr lang="sr-Cyrl-CS" sz="1200" dirty="0"/>
              <a:t>само за те запослене или </a:t>
            </a:r>
            <a:endParaRPr lang="sr-Cyrl-CS" sz="1200" dirty="0" smtClean="0"/>
          </a:p>
          <a:p>
            <a:pPr lvl="2">
              <a:spcBef>
                <a:spcPts val="0"/>
              </a:spcBef>
            </a:pPr>
            <a:r>
              <a:rPr lang="sr-Cyrl-CS" sz="1200" dirty="0" smtClean="0"/>
              <a:t>у закону </a:t>
            </a:r>
            <a:r>
              <a:rPr lang="sr-Cyrl-CS" sz="1200" dirty="0"/>
              <a:t>којим ће се уређивати и плате запослених у државним </a:t>
            </a:r>
            <a:r>
              <a:rPr lang="sr-Cyrl-CS" sz="1200" dirty="0" smtClean="0"/>
              <a:t>органима</a:t>
            </a:r>
          </a:p>
          <a:p>
            <a:pPr>
              <a:spcBef>
                <a:spcPts val="0"/>
              </a:spcBef>
            </a:pPr>
            <a:endParaRPr lang="sr-Latn-RS" sz="1600" dirty="0"/>
          </a:p>
        </p:txBody>
      </p:sp>
    </p:spTree>
    <p:extLst>
      <p:ext uri="{BB962C8B-B14F-4D97-AF65-F5344CB8AC3E}">
        <p14:creationId xmlns:p14="http://schemas.microsoft.com/office/powerpoint/2010/main" val="7600788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Посебни закони који се очекују током ове и следеће године</a:t>
            </a:r>
            <a:endParaRPr lang="sr-Latn-RS" dirty="0"/>
          </a:p>
        </p:txBody>
      </p:sp>
      <p:sp>
        <p:nvSpPr>
          <p:cNvPr id="3" name="Content Placeholder 2"/>
          <p:cNvSpPr>
            <a:spLocks noGrp="1"/>
          </p:cNvSpPr>
          <p:nvPr>
            <p:ph idx="1"/>
          </p:nvPr>
        </p:nvSpPr>
        <p:spPr/>
        <p:txBody>
          <a:bodyPr>
            <a:normAutofit/>
          </a:bodyPr>
          <a:lstStyle/>
          <a:p>
            <a:r>
              <a:rPr lang="sr-Cyrl-CS" b="1" u="sng" dirty="0" smtClean="0"/>
              <a:t>Запослени у јавним </a:t>
            </a:r>
            <a:r>
              <a:rPr lang="sr-Cyrl-CS" b="1" u="sng" dirty="0"/>
              <a:t>агенцијама и другим орагнима и организацијама које је основала РС, АП или ЈЛС </a:t>
            </a:r>
            <a:endParaRPr lang="sr-Cyrl-CS" b="1" dirty="0" smtClean="0"/>
          </a:p>
          <a:p>
            <a:pPr lvl="1"/>
            <a:r>
              <a:rPr lang="sr-Cyrl-CS" b="1" dirty="0" smtClean="0"/>
              <a:t>Тренутно уређење плата: у складу са Законом о раду</a:t>
            </a:r>
            <a:endParaRPr lang="sr-Cyrl-CS" dirty="0" smtClean="0"/>
          </a:p>
          <a:p>
            <a:pPr lvl="1"/>
            <a:r>
              <a:rPr lang="sr-Cyrl-CS" dirty="0" smtClean="0"/>
              <a:t>Од </a:t>
            </a:r>
            <a:r>
              <a:rPr lang="sr-Cyrl-CS" dirty="0"/>
              <a:t>будуће евентуалне измене положаја ових организација у систему јавне управе и одређивања радноправног статуса запослених, зависиће и конкретна решења у закону којима се уређују њихове плате </a:t>
            </a:r>
            <a:endParaRPr lang="sr-Cyrl-CS" dirty="0" smtClean="0"/>
          </a:p>
          <a:p>
            <a:pPr lvl="2"/>
            <a:r>
              <a:rPr lang="sr-Cyrl-CS" dirty="0" smtClean="0"/>
              <a:t> У току 2016. године очекује се решавања свих ових претходних питања која треба да доведу и до одговарајућих решења у закону којим се уређују плате ових запослених, тако да у овом тренутку није могуће тачно определити на који начин и по којим правилима ће бити уређене њихове плате</a:t>
            </a:r>
          </a:p>
          <a:p>
            <a:pPr lvl="3"/>
            <a:r>
              <a:rPr lang="sr-Cyrl-CS" dirty="0" smtClean="0"/>
              <a:t>ако </a:t>
            </a:r>
            <a:r>
              <a:rPr lang="sr-Cyrl-CS" dirty="0"/>
              <a:t>се на запослене у јавним агенцијама буду примењивали прописи о државним службеницима, плате запослених биће уређене као за државне </a:t>
            </a:r>
            <a:r>
              <a:rPr lang="sr-Cyrl-CS" dirty="0" smtClean="0"/>
              <a:t>службенике</a:t>
            </a:r>
          </a:p>
          <a:p>
            <a:pPr lvl="2"/>
            <a:r>
              <a:rPr lang="sr-Cyrl-RS" dirty="0" smtClean="0"/>
              <a:t>Од решавања ових питања зависи и уређење радних места у Каталогу</a:t>
            </a:r>
            <a:endParaRPr lang="sr-Latn-RS" dirty="0"/>
          </a:p>
          <a:p>
            <a:endParaRPr lang="sr-Latn-RS" dirty="0"/>
          </a:p>
        </p:txBody>
      </p:sp>
    </p:spTree>
    <p:extLst>
      <p:ext uri="{BB962C8B-B14F-4D97-AF65-F5344CB8AC3E}">
        <p14:creationId xmlns:p14="http://schemas.microsoft.com/office/powerpoint/2010/main" val="11983849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Задржавање затечене плате</a:t>
            </a:r>
            <a:endParaRPr lang="sr-Latn-RS" dirty="0"/>
          </a:p>
        </p:txBody>
      </p:sp>
      <p:sp>
        <p:nvSpPr>
          <p:cNvPr id="3" name="Content Placeholder 2"/>
          <p:cNvSpPr>
            <a:spLocks noGrp="1"/>
          </p:cNvSpPr>
          <p:nvPr>
            <p:ph idx="1"/>
          </p:nvPr>
        </p:nvSpPr>
        <p:spPr>
          <a:xfrm>
            <a:off x="677333" y="1641764"/>
            <a:ext cx="10565631" cy="5216236"/>
          </a:xfrm>
        </p:spPr>
        <p:txBody>
          <a:bodyPr>
            <a:normAutofit fontScale="77500" lnSpcReduction="20000"/>
          </a:bodyPr>
          <a:lstStyle/>
          <a:p>
            <a:r>
              <a:rPr lang="sr-Cyrl-CS" dirty="0" smtClean="0"/>
              <a:t>Даном </a:t>
            </a:r>
            <a:r>
              <a:rPr lang="sr-Cyrl-CS" dirty="0"/>
              <a:t>почетка примене системског и посебних </a:t>
            </a:r>
            <a:r>
              <a:rPr lang="sr-Cyrl-CS" dirty="0" smtClean="0"/>
              <a:t>закона </a:t>
            </a:r>
            <a:r>
              <a:rPr lang="sr-Cyrl-CS" dirty="0"/>
              <a:t>неће доћи до промене плате </a:t>
            </a:r>
            <a:r>
              <a:rPr lang="sr-Cyrl-CS" dirty="0" smtClean="0"/>
              <a:t>запосленог</a:t>
            </a:r>
          </a:p>
          <a:p>
            <a:pPr lvl="1"/>
            <a:r>
              <a:rPr lang="sr-Cyrl-CS" dirty="0" smtClean="0"/>
              <a:t>запослени </a:t>
            </a:r>
            <a:r>
              <a:rPr lang="sr-Cyrl-CS" dirty="0"/>
              <a:t>ће да задржи затечену плату на радном месту чије послове обавља на тај дан, независно од тога да ли је његова плата нижа или виша од плате коју би остварио применом нових </a:t>
            </a:r>
            <a:r>
              <a:rPr lang="sr-Cyrl-CS" dirty="0" smtClean="0"/>
              <a:t>прописа</a:t>
            </a:r>
          </a:p>
          <a:p>
            <a:pPr lvl="1"/>
            <a:r>
              <a:rPr lang="sr-Cyrl-CS" dirty="0" smtClean="0"/>
              <a:t>затечену </a:t>
            </a:r>
            <a:r>
              <a:rPr lang="sr-Cyrl-CS" dirty="0"/>
              <a:t>плату ће да чини ранија основа плата запосленог увећану за додатак на плату, односно увећање плате које је запослени имао на дан ступања на снагу посебног закона, а које увећање није прописано одредбама овог закона или које је постало саставни део коефицијента радног места у складу са овим и посебним законом (нпр. додатак за руковођење ако руковођење уђе у почетни коефицијент радног места додаће се старој основној плати за то радно место и представљаће затечену плату запосленог</a:t>
            </a:r>
            <a:r>
              <a:rPr lang="sr-Cyrl-CS" dirty="0" smtClean="0"/>
              <a:t>)</a:t>
            </a:r>
            <a:endParaRPr lang="sr-Latn-RS" dirty="0"/>
          </a:p>
          <a:p>
            <a:r>
              <a:rPr lang="sr-Cyrl-CS" dirty="0" smtClean="0"/>
              <a:t>Посебним </a:t>
            </a:r>
            <a:r>
              <a:rPr lang="sr-Cyrl-CS" dirty="0"/>
              <a:t>законом ће се утврдити којом динамиком и по којим правилима ће се затечена плата смањивати или повећати како би се прилагодила висини плате коју би запослени остварио да је одмах почела примена новог система </a:t>
            </a:r>
            <a:r>
              <a:rPr lang="sr-Cyrl-CS" dirty="0" smtClean="0"/>
              <a:t>плата</a:t>
            </a:r>
          </a:p>
          <a:p>
            <a:pPr lvl="1"/>
            <a:r>
              <a:rPr lang="sr-Cyrl-CS" dirty="0" smtClean="0"/>
              <a:t>правила прилагођавања </a:t>
            </a:r>
            <a:r>
              <a:rPr lang="sr-Cyrl-CS" dirty="0"/>
              <a:t>морају бити постепена и прилагођена буџетским </a:t>
            </a:r>
            <a:r>
              <a:rPr lang="sr-Cyrl-CS" dirty="0" smtClean="0"/>
              <a:t>ограничењима</a:t>
            </a:r>
          </a:p>
          <a:p>
            <a:pPr lvl="1"/>
            <a:r>
              <a:rPr lang="sr-Cyrl-CS" dirty="0" smtClean="0"/>
              <a:t>када </a:t>
            </a:r>
            <a:r>
              <a:rPr lang="sr-Cyrl-CS" dirty="0"/>
              <a:t>је у питању примена закона која треба да доведе до евентуалних смањења плате, правила такође треба да буду утврђена законом и могла би да доведу нпр. до постепеног смањења плате до висине која треба да буде исплаћена по новом систему или да се евентуално пропише да ће свако да задржи затечену плату док се усклађивањем основице не достигне износ који је запослени имао на дан почетка примене вих закона</a:t>
            </a:r>
            <a:r>
              <a:rPr lang="sr-Cyrl-CS" dirty="0" smtClean="0"/>
              <a:t>.</a:t>
            </a:r>
            <a:endParaRPr lang="sr-Latn-RS" dirty="0"/>
          </a:p>
          <a:p>
            <a:r>
              <a:rPr lang="sr-Cyrl-CS" dirty="0"/>
              <a:t>Посебно питање које мора да буде регулисано у посебним </a:t>
            </a:r>
            <a:r>
              <a:rPr lang="sr-Cyrl-CS" dirty="0" smtClean="0"/>
              <a:t>законима</a:t>
            </a:r>
          </a:p>
          <a:p>
            <a:pPr lvl="1"/>
            <a:r>
              <a:rPr lang="sr-Cyrl-CS" dirty="0" smtClean="0"/>
              <a:t>по </a:t>
            </a:r>
            <a:r>
              <a:rPr lang="sr-Cyrl-CS" dirty="0"/>
              <a:t>којим правилима ће новозапослени примати плате, нарочито у случају ако њихова плата по новом систему треба да буде већа од затечене плате запослених који већ раде на истим радним местима </a:t>
            </a:r>
            <a:endParaRPr lang="sr-Cyrl-CS" dirty="0" smtClean="0"/>
          </a:p>
          <a:p>
            <a:pPr lvl="1"/>
            <a:r>
              <a:rPr lang="sr-Cyrl-CS" dirty="0" smtClean="0"/>
              <a:t>плата </a:t>
            </a:r>
            <a:r>
              <a:rPr lang="sr-Cyrl-CS" dirty="0"/>
              <a:t>запосленог који прелази са једног на друго радном место у јавном сектору за које постоји разлика у затеченој и новој </a:t>
            </a:r>
            <a:r>
              <a:rPr lang="sr-Cyrl-CS" dirty="0" smtClean="0"/>
              <a:t>плати</a:t>
            </a:r>
          </a:p>
          <a:p>
            <a:pPr lvl="1"/>
            <a:r>
              <a:rPr lang="sr-Cyrl-CS" dirty="0" smtClean="0"/>
              <a:t>прилагођавање </a:t>
            </a:r>
            <a:r>
              <a:rPr lang="sr-Cyrl-CS" dirty="0"/>
              <a:t>затечене плате </a:t>
            </a:r>
            <a:r>
              <a:rPr lang="sr-Cyrl-CS" dirty="0" smtClean="0"/>
              <a:t>за запослене у АП иЈЛС новим коефицијентима</a:t>
            </a:r>
          </a:p>
          <a:p>
            <a:pPr lvl="2"/>
            <a:r>
              <a:rPr lang="sr-Cyrl-CS" dirty="0" smtClean="0"/>
              <a:t>овде </a:t>
            </a:r>
            <a:r>
              <a:rPr lang="sr-Cyrl-CS" dirty="0"/>
              <a:t>је ситуација специфична зато што системски закон утврђује да ће се основицом коју буду утврђивале АП и ЈЛС вршити прилагођавање плата укупној маси средстава опредељеној за плате</a:t>
            </a:r>
            <a:r>
              <a:rPr lang="sr-Cyrl-CS" dirty="0" smtClean="0"/>
              <a:t>.</a:t>
            </a:r>
          </a:p>
          <a:p>
            <a:pPr lvl="2"/>
            <a:r>
              <a:rPr lang="sr-Cyrl-CS" dirty="0" smtClean="0"/>
              <a:t>то </a:t>
            </a:r>
            <a:r>
              <a:rPr lang="sr-Cyrl-CS" dirty="0"/>
              <a:t>не искључује могућност да постоје и друга правила прилагођавања затечених плата новим </a:t>
            </a:r>
            <a:r>
              <a:rPr lang="sr-Cyrl-CS" dirty="0" smtClean="0"/>
              <a:t>платама нпр. </a:t>
            </a:r>
            <a:r>
              <a:rPr lang="sr-Cyrl-CS" dirty="0"/>
              <a:t>кроз дозвољена постепена повећања масе средстава за плате у АП и ЈЛС која буду </a:t>
            </a:r>
            <a:r>
              <a:rPr lang="sr-Cyrl-CS" dirty="0" smtClean="0"/>
              <a:t>одобрена због прилагођавања системском закону</a:t>
            </a:r>
            <a:endParaRPr lang="sr-Latn-RS" dirty="0"/>
          </a:p>
          <a:p>
            <a:pPr lvl="1"/>
            <a:endParaRPr lang="sr-Latn-RS" dirty="0"/>
          </a:p>
          <a:p>
            <a:endParaRPr lang="sr-Latn-RS" dirty="0"/>
          </a:p>
          <a:p>
            <a:endParaRPr lang="sr-Latn-RS" dirty="0"/>
          </a:p>
        </p:txBody>
      </p:sp>
    </p:spTree>
    <p:extLst>
      <p:ext uri="{BB962C8B-B14F-4D97-AF65-F5344CB8AC3E}">
        <p14:creationId xmlns:p14="http://schemas.microsoft.com/office/powerpoint/2010/main" val="770691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ЦИЉЕВИ РЕФОРМЕ</a:t>
            </a:r>
            <a:endParaRPr lang="sr-Latn-RS" dirty="0"/>
          </a:p>
        </p:txBody>
      </p:sp>
      <p:sp>
        <p:nvSpPr>
          <p:cNvPr id="3" name="Content Placeholder 2"/>
          <p:cNvSpPr>
            <a:spLocks noGrp="1"/>
          </p:cNvSpPr>
          <p:nvPr>
            <p:ph idx="1"/>
          </p:nvPr>
        </p:nvSpPr>
        <p:spPr/>
        <p:txBody>
          <a:bodyPr/>
          <a:lstStyle/>
          <a:p>
            <a:pPr>
              <a:buFont typeface="Wingdings" pitchFamily="2" charset="2"/>
              <a:buChar char="v"/>
            </a:pPr>
            <a:r>
              <a:rPr lang="sr-Cyrl-RS" dirty="0"/>
              <a:t>Уређење система плата на јединственим принципима</a:t>
            </a:r>
          </a:p>
          <a:p>
            <a:pPr>
              <a:buFont typeface="Wingdings" pitchFamily="2" charset="2"/>
              <a:buChar char="v"/>
            </a:pPr>
            <a:r>
              <a:rPr lang="sr-Cyrl-RS" dirty="0"/>
              <a:t>Смањење или отклањање неједнакости у платама, постизање правичности - „једнака плата за рад једнаке вредности</a:t>
            </a:r>
            <a:r>
              <a:rPr lang="sr-Cyrl-RS" dirty="0">
                <a:latin typeface="Times New Roman"/>
                <a:cs typeface="Times New Roman"/>
              </a:rPr>
              <a:t>ˮ</a:t>
            </a:r>
            <a:r>
              <a:rPr lang="sr-Cyrl-RS" dirty="0"/>
              <a:t> </a:t>
            </a:r>
            <a:endParaRPr lang="sr-Cyrl-RS" dirty="0" smtClean="0"/>
          </a:p>
          <a:p>
            <a:pPr>
              <a:buFont typeface="Wingdings" pitchFamily="2" charset="2"/>
              <a:buChar char="v"/>
            </a:pPr>
            <a:r>
              <a:rPr lang="sr-Cyrl-RS" dirty="0" smtClean="0"/>
              <a:t>Уважавање </a:t>
            </a:r>
            <a:r>
              <a:rPr lang="sr-Cyrl-RS" dirty="0"/>
              <a:t>резултата рада </a:t>
            </a:r>
            <a:r>
              <a:rPr lang="sr-Cyrl-RS" dirty="0" smtClean="0"/>
              <a:t>у његовом </a:t>
            </a:r>
            <a:r>
              <a:rPr lang="sr-Cyrl-RS" dirty="0"/>
              <a:t>вредновању</a:t>
            </a:r>
          </a:p>
          <a:p>
            <a:pPr>
              <a:buFont typeface="Wingdings" pitchFamily="2" charset="2"/>
              <a:buChar char="v"/>
            </a:pPr>
            <a:r>
              <a:rPr lang="sr-Cyrl-RS" dirty="0"/>
              <a:t>Управљивост трошкова буџета, успостављање организације рада и управљање људским ресурсима у складу са услугама које јавни сектор пружа  </a:t>
            </a:r>
          </a:p>
          <a:p>
            <a:pPr>
              <a:buFont typeface="Wingdings" pitchFamily="2" charset="2"/>
              <a:buChar char="v"/>
            </a:pPr>
            <a:r>
              <a:rPr lang="sr-Cyrl-RS" dirty="0"/>
              <a:t>Повећање транспарентности система</a:t>
            </a:r>
            <a:endParaRPr lang="sr-Latn-RS" dirty="0"/>
          </a:p>
          <a:p>
            <a:endParaRPr lang="sr-Latn-RS" dirty="0"/>
          </a:p>
        </p:txBody>
      </p:sp>
    </p:spTree>
    <p:extLst>
      <p:ext uri="{BB962C8B-B14F-4D97-AF65-F5344CB8AC3E}">
        <p14:creationId xmlns:p14="http://schemas.microsoft.com/office/powerpoint/2010/main" val="1571141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САДРЖИНА ЗАКОНА</a:t>
            </a:r>
            <a:endParaRPr lang="sr-Latn-R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v"/>
            </a:pPr>
            <a:r>
              <a:rPr lang="sr-Cyrl-RS" sz="2000" dirty="0"/>
              <a:t>Дефинисање </a:t>
            </a:r>
            <a:r>
              <a:rPr lang="sr-Cyrl-RS" sz="2000" dirty="0" smtClean="0"/>
              <a:t>јавног сектора и обухвата </a:t>
            </a:r>
            <a:r>
              <a:rPr lang="sr-Cyrl-RS" sz="2000" dirty="0"/>
              <a:t>запослених који подлежу уређивању плата на заједничком систему</a:t>
            </a:r>
          </a:p>
          <a:p>
            <a:pPr>
              <a:buFont typeface="Wingdings" pitchFamily="2" charset="2"/>
              <a:buChar char="v"/>
            </a:pPr>
            <a:r>
              <a:rPr lang="sr-Cyrl-RS" sz="2000" dirty="0"/>
              <a:t>Уређење елемената плате и постављање начела и принципа за одређивање плате на јединственствен и транспарентан начин</a:t>
            </a:r>
          </a:p>
          <a:p>
            <a:pPr>
              <a:buFont typeface="Wingdings" pitchFamily="2" charset="2"/>
              <a:buChar char="v"/>
            </a:pPr>
            <a:r>
              <a:rPr lang="sr-Cyrl-RS" sz="2000" dirty="0"/>
              <a:t>Увођење Каталога радних места и звања као основа за вредновање послова у јавном сектору</a:t>
            </a:r>
          </a:p>
          <a:p>
            <a:pPr>
              <a:buFont typeface="Wingdings" pitchFamily="2" charset="2"/>
              <a:buChar char="v"/>
            </a:pPr>
            <a:r>
              <a:rPr lang="sr-Cyrl-RS" sz="2000" dirty="0"/>
              <a:t>Прописивање </a:t>
            </a:r>
            <a:r>
              <a:rPr lang="sr-Cyrl-RS" sz="2000" dirty="0" smtClean="0"/>
              <a:t>платних група и платних разреда као основе за уједначено вредновање </a:t>
            </a:r>
            <a:r>
              <a:rPr lang="sr-Cyrl-RS" sz="2000" dirty="0"/>
              <a:t>послова</a:t>
            </a:r>
          </a:p>
          <a:p>
            <a:pPr>
              <a:buFont typeface="Wingdings" pitchFamily="2" charset="2"/>
              <a:buChar char="v"/>
            </a:pPr>
            <a:r>
              <a:rPr lang="sr-Cyrl-RS" sz="2000" dirty="0"/>
              <a:t>Дефинисање заједничких </a:t>
            </a:r>
            <a:r>
              <a:rPr lang="sr-Cyrl-RS" sz="2000" dirty="0" smtClean="0"/>
              <a:t>основа </a:t>
            </a:r>
            <a:r>
              <a:rPr lang="sr-Cyrl-RS" sz="2000" dirty="0"/>
              <a:t>за додатке на плату, накнаде плате, накнаде трошкова и друга примања у свим деловима ЈС</a:t>
            </a:r>
          </a:p>
          <a:p>
            <a:pPr lvl="1">
              <a:buFont typeface="Arial" pitchFamily="34" charset="0"/>
              <a:buChar char="•"/>
            </a:pPr>
            <a:r>
              <a:rPr lang="sr-Cyrl-RS" sz="1900" dirty="0"/>
              <a:t>Уважавање специфичности појединих делова јавног сектора кроз давање основа за друге трошкове и примања која ће бити дефинисани у другим законима</a:t>
            </a:r>
            <a:endParaRPr lang="en-US" sz="1900" dirty="0"/>
          </a:p>
          <a:p>
            <a:endParaRPr lang="sr-Latn-RS" dirty="0"/>
          </a:p>
        </p:txBody>
      </p:sp>
    </p:spTree>
    <p:extLst>
      <p:ext uri="{BB962C8B-B14F-4D97-AF65-F5344CB8AC3E}">
        <p14:creationId xmlns:p14="http://schemas.microsoft.com/office/powerpoint/2010/main" val="376353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Обухват закона</a:t>
            </a:r>
            <a:endParaRPr lang="sr-Latn-RS" dirty="0"/>
          </a:p>
        </p:txBody>
      </p:sp>
      <p:sp>
        <p:nvSpPr>
          <p:cNvPr id="3" name="Content Placeholder 2"/>
          <p:cNvSpPr>
            <a:spLocks noGrp="1"/>
          </p:cNvSpPr>
          <p:nvPr>
            <p:ph idx="1"/>
          </p:nvPr>
        </p:nvSpPr>
        <p:spPr/>
        <p:txBody>
          <a:bodyPr>
            <a:normAutofit fontScale="92500" lnSpcReduction="20000"/>
          </a:bodyPr>
          <a:lstStyle/>
          <a:p>
            <a:pPr lvl="1">
              <a:buFont typeface="Arial" pitchFamily="34" charset="0"/>
              <a:buChar char="•"/>
            </a:pPr>
            <a:r>
              <a:rPr lang="sr-Cyrl-RS" sz="2000" dirty="0" smtClean="0"/>
              <a:t>Државни службеници </a:t>
            </a:r>
            <a:r>
              <a:rPr lang="sr-Cyrl-RS" sz="2000" dirty="0"/>
              <a:t>и </a:t>
            </a:r>
            <a:r>
              <a:rPr lang="sr-Cyrl-RS" sz="2000" dirty="0" smtClean="0"/>
              <a:t>службеници </a:t>
            </a:r>
            <a:r>
              <a:rPr lang="sr-Cyrl-RS" sz="2000" dirty="0"/>
              <a:t>и </a:t>
            </a:r>
            <a:r>
              <a:rPr lang="sr-Cyrl-RS" sz="2000" dirty="0" smtClean="0"/>
              <a:t>намештеници </a:t>
            </a:r>
            <a:r>
              <a:rPr lang="sr-Cyrl-RS" sz="2000" dirty="0"/>
              <a:t>у државним органима, органима АП и </a:t>
            </a:r>
            <a:r>
              <a:rPr lang="sr-Cyrl-RS" sz="2000" dirty="0" smtClean="0"/>
              <a:t>ЈЛС и органима на које се примењују прописи о службеницима</a:t>
            </a:r>
          </a:p>
          <a:p>
            <a:pPr lvl="2">
              <a:buFont typeface="Arial" pitchFamily="34" charset="0"/>
              <a:buChar char="•"/>
            </a:pPr>
            <a:r>
              <a:rPr lang="sr-Cyrl-RS" sz="1800" dirty="0" smtClean="0"/>
              <a:t>Полицијски службеници</a:t>
            </a:r>
          </a:p>
          <a:p>
            <a:pPr lvl="1">
              <a:buFont typeface="Arial" pitchFamily="34" charset="0"/>
              <a:buChar char="•"/>
            </a:pPr>
            <a:r>
              <a:rPr lang="sr-Cyrl-RS" sz="2000" dirty="0" smtClean="0"/>
              <a:t>Професионални припадници Војске Србије</a:t>
            </a:r>
            <a:endParaRPr lang="sr-Cyrl-RS" sz="2000" dirty="0"/>
          </a:p>
          <a:p>
            <a:pPr lvl="1">
              <a:buFont typeface="Arial" pitchFamily="34" charset="0"/>
              <a:buChar char="•"/>
            </a:pPr>
            <a:r>
              <a:rPr lang="sr-Cyrl-RS" sz="2000" dirty="0" smtClean="0"/>
              <a:t>Запослени у </a:t>
            </a:r>
            <a:r>
              <a:rPr lang="sr-Cyrl-RS" sz="2000" dirty="0"/>
              <a:t>јавним службама које се финансирају из буџета РС, АП, ЈЛС и доприноса за обавезно социјално осигурање и </a:t>
            </a:r>
            <a:r>
              <a:rPr lang="sr-Cyrl-RS" sz="2000" dirty="0" smtClean="0"/>
              <a:t>запослени </a:t>
            </a:r>
            <a:r>
              <a:rPr lang="sr-Cyrl-RS" sz="2000" dirty="0"/>
              <a:t>у </a:t>
            </a:r>
            <a:r>
              <a:rPr lang="sr-Cyrl-RS" sz="2000" dirty="0" smtClean="0"/>
              <a:t>ООСО</a:t>
            </a:r>
            <a:endParaRPr lang="sr-Cyrl-RS" sz="2000" dirty="0"/>
          </a:p>
          <a:p>
            <a:pPr lvl="1">
              <a:buFont typeface="Arial" pitchFamily="34" charset="0"/>
              <a:buChar char="•"/>
            </a:pPr>
            <a:r>
              <a:rPr lang="sr-Cyrl-RS" sz="2000" dirty="0" smtClean="0"/>
              <a:t>Запослени у </a:t>
            </a:r>
            <a:r>
              <a:rPr lang="sr-Cyrl-RS" sz="2000" dirty="0"/>
              <a:t>јавним агенцијама и организацијама на које се примењују прописи о ЈА</a:t>
            </a:r>
          </a:p>
          <a:p>
            <a:pPr lvl="1">
              <a:buFont typeface="Arial" pitchFamily="34" charset="0"/>
              <a:buChar char="•"/>
            </a:pPr>
            <a:r>
              <a:rPr lang="sr-Cyrl-RS" sz="2000" dirty="0" smtClean="0"/>
              <a:t>Запослени у </a:t>
            </a:r>
            <a:r>
              <a:rPr lang="sr-Cyrl-RS" sz="2000" dirty="0"/>
              <a:t>другим органима и организацијама које је основала РС, АП, </a:t>
            </a:r>
            <a:r>
              <a:rPr lang="sr-Cyrl-RS" sz="2000" dirty="0" smtClean="0"/>
              <a:t>ЈЛС</a:t>
            </a:r>
          </a:p>
          <a:p>
            <a:pPr lvl="1">
              <a:buFont typeface="Arial" pitchFamily="34" charset="0"/>
              <a:buChar char="•"/>
            </a:pPr>
            <a:r>
              <a:rPr lang="sr-Cyrl-RS" sz="2000" dirty="0" smtClean="0"/>
              <a:t>Функционери </a:t>
            </a:r>
          </a:p>
          <a:p>
            <a:pPr lvl="1">
              <a:buFont typeface="Arial" pitchFamily="34" charset="0"/>
              <a:buChar char="•"/>
            </a:pPr>
            <a:endParaRPr lang="sr-Cyrl-RS" sz="2000" dirty="0"/>
          </a:p>
          <a:p>
            <a:pPr lvl="1">
              <a:buFont typeface="Arial" pitchFamily="34" charset="0"/>
              <a:buChar char="•"/>
            </a:pPr>
            <a:endParaRPr lang="sr-Cyrl-RS" sz="3000" dirty="0"/>
          </a:p>
          <a:p>
            <a:pPr lvl="1">
              <a:buNone/>
            </a:pPr>
            <a:endParaRPr lang="sr-Cyrl-RS" sz="3000" dirty="0"/>
          </a:p>
          <a:p>
            <a:pPr lvl="1">
              <a:buFont typeface="Arial" pitchFamily="34" charset="0"/>
              <a:buChar char="•"/>
            </a:pPr>
            <a:endParaRPr lang="sr-Cyrl-RS" sz="3000" dirty="0"/>
          </a:p>
          <a:p>
            <a:pPr lvl="1">
              <a:buFont typeface="Arial" pitchFamily="34" charset="0"/>
              <a:buChar char="•"/>
            </a:pPr>
            <a:endParaRPr lang="sr-Cyrl-RS" sz="3000" dirty="0"/>
          </a:p>
          <a:p>
            <a:pPr lvl="1">
              <a:buFont typeface="Arial" pitchFamily="34" charset="0"/>
              <a:buChar char="•"/>
            </a:pPr>
            <a:endParaRPr lang="en-US" sz="3000" dirty="0"/>
          </a:p>
          <a:p>
            <a:endParaRPr lang="sr-Latn-RS" dirty="0"/>
          </a:p>
        </p:txBody>
      </p:sp>
    </p:spTree>
    <p:extLst>
      <p:ext uri="{BB962C8B-B14F-4D97-AF65-F5344CB8AC3E}">
        <p14:creationId xmlns:p14="http://schemas.microsoft.com/office/powerpoint/2010/main" val="1962314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Изузеци од примене закона</a:t>
            </a:r>
            <a:endParaRPr lang="sr-Latn-R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sr-Cyrl-RS" dirty="0"/>
              <a:t>Запослени у јавним </a:t>
            </a:r>
            <a:r>
              <a:rPr lang="sr-Cyrl-RS" dirty="0" smtClean="0"/>
              <a:t>предузећима и приредним друштвима основаним од стране РС, АП или ЈЛС</a:t>
            </a:r>
            <a:endParaRPr lang="sr-Cyrl-RS" dirty="0"/>
          </a:p>
          <a:p>
            <a:pPr lvl="1"/>
            <a:r>
              <a:rPr lang="sr-Cyrl-RS" dirty="0"/>
              <a:t>Основи за уједначен приступ платама запослених су делатности и природа послова које пружа администрација или јавна служба, која се разликује од система где на пословање треба да кључно утичу елементи захтева тржишта и </a:t>
            </a:r>
            <a:r>
              <a:rPr lang="sr-Cyrl-RS" dirty="0" smtClean="0"/>
              <a:t>профита</a:t>
            </a:r>
          </a:p>
          <a:p>
            <a:pPr>
              <a:buFont typeface="Wingdings" panose="05000000000000000000" pitchFamily="2" charset="2"/>
              <a:buChar char="v"/>
            </a:pPr>
            <a:r>
              <a:rPr lang="sr-Cyrl-RS" dirty="0" smtClean="0"/>
              <a:t>Запослени у НБС</a:t>
            </a:r>
          </a:p>
          <a:p>
            <a:pPr>
              <a:buFont typeface="Wingdings" panose="05000000000000000000" pitchFamily="2" charset="2"/>
              <a:buChar char="v"/>
            </a:pPr>
            <a:r>
              <a:rPr lang="sr-Cyrl-RS" dirty="0" smtClean="0"/>
              <a:t>Запослени у јавним медијским сервисима</a:t>
            </a:r>
          </a:p>
          <a:p>
            <a:pPr>
              <a:buFont typeface="Wingdings" panose="05000000000000000000" pitchFamily="2" charset="2"/>
              <a:buChar char="v"/>
            </a:pPr>
            <a:r>
              <a:rPr lang="sr-Cyrl-RS" dirty="0" smtClean="0"/>
              <a:t>Запослени у организацијама које су основане међународним уговором или којима се плате уређују у складу са међународним уговором</a:t>
            </a:r>
            <a:endParaRPr lang="sr-Cyrl-RS" dirty="0"/>
          </a:p>
          <a:p>
            <a:pPr>
              <a:buFont typeface="Wingdings" panose="05000000000000000000" pitchFamily="2" charset="2"/>
              <a:buChar char="v"/>
            </a:pPr>
            <a:endParaRPr lang="sr-Latn-RS" dirty="0"/>
          </a:p>
        </p:txBody>
      </p:sp>
    </p:spTree>
    <p:extLst>
      <p:ext uri="{BB962C8B-B14F-4D97-AF65-F5344CB8AC3E}">
        <p14:creationId xmlns:p14="http://schemas.microsoft.com/office/powerpoint/2010/main" val="1131370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Прописи којима ће се уређивати плате и друга примања</a:t>
            </a:r>
            <a:endParaRPr lang="sr-Latn-RS" dirty="0"/>
          </a:p>
        </p:txBody>
      </p:sp>
      <p:sp>
        <p:nvSpPr>
          <p:cNvPr id="3" name="Content Placeholder 2"/>
          <p:cNvSpPr>
            <a:spLocks noGrp="1"/>
          </p:cNvSpPr>
          <p:nvPr>
            <p:ph idx="1"/>
          </p:nvPr>
        </p:nvSpPr>
        <p:spPr/>
        <p:txBody>
          <a:bodyPr>
            <a:normAutofit fontScale="92500" lnSpcReduction="20000"/>
          </a:bodyPr>
          <a:lstStyle/>
          <a:p>
            <a:r>
              <a:rPr lang="sr-Cyrl-RS" dirty="0" smtClean="0"/>
              <a:t>Закон о систему плата у јавном сектору и подзаконски акт донет </a:t>
            </a:r>
            <a:r>
              <a:rPr lang="sr-Cyrl-RS" dirty="0"/>
              <a:t>на </a:t>
            </a:r>
            <a:r>
              <a:rPr lang="sr-Cyrl-RS" dirty="0" smtClean="0"/>
              <a:t>основу овог закона</a:t>
            </a:r>
          </a:p>
          <a:p>
            <a:pPr marL="457200" lvl="1" indent="0">
              <a:buNone/>
            </a:pPr>
            <a:r>
              <a:rPr lang="sr-Cyrl-RS" dirty="0" smtClean="0"/>
              <a:t>Каталог радних места/звања/функција  </a:t>
            </a:r>
          </a:p>
          <a:p>
            <a:pPr lvl="1"/>
            <a:r>
              <a:rPr lang="sr-Cyrl-RS" dirty="0" smtClean="0"/>
              <a:t>Акт Владе за топли оброк и регрес</a:t>
            </a:r>
          </a:p>
          <a:p>
            <a:r>
              <a:rPr lang="sr-Cyrl-RS" dirty="0" smtClean="0"/>
              <a:t>Закон о буџету</a:t>
            </a:r>
          </a:p>
          <a:p>
            <a:pPr lvl="1"/>
            <a:r>
              <a:rPr lang="sr-Cyrl-RS" dirty="0" smtClean="0"/>
              <a:t>Уређивање оснвице</a:t>
            </a:r>
          </a:p>
          <a:p>
            <a:r>
              <a:rPr lang="sr-Cyrl-RS" dirty="0" smtClean="0"/>
              <a:t>Посебни закони и подзаконски акти донети на основу посебних закона</a:t>
            </a:r>
          </a:p>
          <a:p>
            <a:r>
              <a:rPr lang="sr-Cyrl-RS" dirty="0" smtClean="0"/>
              <a:t>Колективни уговори</a:t>
            </a:r>
          </a:p>
          <a:p>
            <a:pPr lvl="1"/>
            <a:r>
              <a:rPr lang="sr-Cyrl-RS" dirty="0" smtClean="0"/>
              <a:t>У складу са овлашћењима за уређивање плата и других примања датим у системском и посебним законима (нпр.рокови за исплату плате, нека увећања плате)</a:t>
            </a:r>
          </a:p>
          <a:p>
            <a:r>
              <a:rPr lang="sr-Cyrl-RS" dirty="0" smtClean="0"/>
              <a:t>Акти послодавца, уговори о раду, решења</a:t>
            </a:r>
          </a:p>
          <a:p>
            <a:pPr lvl="1"/>
            <a:r>
              <a:rPr lang="sr-Cyrl-RS" dirty="0" smtClean="0"/>
              <a:t>У складу са овлашћењима за уређивање </a:t>
            </a:r>
            <a:r>
              <a:rPr lang="sr-Cyrl-RS" dirty="0"/>
              <a:t>плата и других примања датим у </a:t>
            </a:r>
            <a:r>
              <a:rPr lang="sr-Cyrl-RS" dirty="0" smtClean="0"/>
              <a:t>посебним </a:t>
            </a:r>
            <a:r>
              <a:rPr lang="sr-Cyrl-RS" dirty="0"/>
              <a:t>законима</a:t>
            </a:r>
            <a:endParaRPr lang="sr-Cyrl-RS" dirty="0" smtClean="0"/>
          </a:p>
        </p:txBody>
      </p:sp>
    </p:spTree>
    <p:extLst>
      <p:ext uri="{BB962C8B-B14F-4D97-AF65-F5344CB8AC3E}">
        <p14:creationId xmlns:p14="http://schemas.microsoft.com/office/powerpoint/2010/main" val="3346144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Елементи плате</a:t>
            </a:r>
            <a:endParaRPr lang="sr-Latn-RS" dirty="0"/>
          </a:p>
        </p:txBody>
      </p:sp>
      <p:sp>
        <p:nvSpPr>
          <p:cNvPr id="3" name="Content Placeholder 2"/>
          <p:cNvSpPr>
            <a:spLocks noGrp="1"/>
          </p:cNvSpPr>
          <p:nvPr>
            <p:ph idx="1"/>
          </p:nvPr>
        </p:nvSpPr>
        <p:spPr/>
        <p:txBody>
          <a:bodyPr/>
          <a:lstStyle/>
          <a:p>
            <a:r>
              <a:rPr lang="sr-Cyrl-RS" dirty="0" smtClean="0"/>
              <a:t>Основна плата</a:t>
            </a:r>
          </a:p>
          <a:p>
            <a:r>
              <a:rPr lang="sr-Cyrl-RS" dirty="0" smtClean="0"/>
              <a:t>Увећана плата </a:t>
            </a:r>
          </a:p>
          <a:p>
            <a:r>
              <a:rPr lang="sr-Cyrl-RS" dirty="0"/>
              <a:t>И</a:t>
            </a:r>
            <a:r>
              <a:rPr lang="sr-Cyrl-RS" dirty="0" smtClean="0"/>
              <a:t>сказује се у „бруто“ износу</a:t>
            </a:r>
          </a:p>
          <a:p>
            <a:r>
              <a:rPr lang="sr-Cyrl-RS" dirty="0" smtClean="0"/>
              <a:t>Исплаћује се на месечном нивоу</a:t>
            </a:r>
          </a:p>
          <a:p>
            <a:r>
              <a:rPr lang="sr-Cyrl-RS" dirty="0" smtClean="0"/>
              <a:t>Платом се сматрају и топли оброк и регрес </a:t>
            </a:r>
          </a:p>
          <a:p>
            <a:pPr lvl="1"/>
            <a:r>
              <a:rPr lang="sr-Cyrl-RS" dirty="0" smtClean="0"/>
              <a:t>Представљају накнаду трошкова али имају карактер плате</a:t>
            </a:r>
            <a:endParaRPr lang="sr-Latn-RS" dirty="0"/>
          </a:p>
        </p:txBody>
      </p:sp>
    </p:spTree>
    <p:extLst>
      <p:ext uri="{BB962C8B-B14F-4D97-AF65-F5344CB8AC3E}">
        <p14:creationId xmlns:p14="http://schemas.microsoft.com/office/powerpoint/2010/main" val="285770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1510</TotalTime>
  <Words>5141</Words>
  <Application>Microsoft Office PowerPoint</Application>
  <PresentationFormat>Widescreen</PresentationFormat>
  <Paragraphs>378</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Times New Roman</vt:lpstr>
      <vt:lpstr>Trebuchet MS</vt:lpstr>
      <vt:lpstr>Wingdings</vt:lpstr>
      <vt:lpstr>Wingdings 3</vt:lpstr>
      <vt:lpstr>Facet</vt:lpstr>
      <vt:lpstr>РЕФОРМА СИСТЕМА ПЛАТА У ЈАВНОМ СЕКТОРУ</vt:lpstr>
      <vt:lpstr>Закон о систему плата запослених у јавном сектору</vt:lpstr>
      <vt:lpstr>РАЗЛОЗИ ЗА РЕФОРМУ</vt:lpstr>
      <vt:lpstr>ЦИЉЕВИ РЕФОРМЕ</vt:lpstr>
      <vt:lpstr>САДРЖИНА ЗАКОНА</vt:lpstr>
      <vt:lpstr>Обухват закона</vt:lpstr>
      <vt:lpstr>Изузеци од примене закона</vt:lpstr>
      <vt:lpstr>Прописи којима ће се уређивати плате и друга примања</vt:lpstr>
      <vt:lpstr>Елементи плате</vt:lpstr>
      <vt:lpstr>Основна плата </vt:lpstr>
      <vt:lpstr>Основица </vt:lpstr>
      <vt:lpstr>Основица за запослене у АП и ЈЛС</vt:lpstr>
      <vt:lpstr>Коефицијент </vt:lpstr>
      <vt:lpstr>Почетни коефицијент</vt:lpstr>
      <vt:lpstr>Почетни коефицијенти</vt:lpstr>
      <vt:lpstr>Корективни коефицијент</vt:lpstr>
      <vt:lpstr>Коефицијент напредовања</vt:lpstr>
      <vt:lpstr>Коефицијент напредовања</vt:lpstr>
      <vt:lpstr>Коефицијент руковођења</vt:lpstr>
      <vt:lpstr>Коефицијент по основу другог знања или способности запосленог</vt:lpstr>
      <vt:lpstr>Основна плата функционера</vt:lpstr>
      <vt:lpstr>Основна плата ППВС</vt:lpstr>
      <vt:lpstr>Увећана плата</vt:lpstr>
      <vt:lpstr>Увећана плата</vt:lpstr>
      <vt:lpstr>Увећана плата</vt:lpstr>
      <vt:lpstr>Накнада плате </vt:lpstr>
      <vt:lpstr>Накнада трошкова</vt:lpstr>
      <vt:lpstr>Друга примања</vt:lpstr>
      <vt:lpstr>Садржина посебних закона</vt:lpstr>
      <vt:lpstr>Посебни закони који се очекују током ове и следеће године</vt:lpstr>
      <vt:lpstr>Посебни закони који се очекују током ове и следеће године</vt:lpstr>
      <vt:lpstr>Посебни закони који се очекују током ове и следеће године</vt:lpstr>
      <vt:lpstr>Посебни закони који се очекују током ове и следеће године</vt:lpstr>
      <vt:lpstr>Посебни закони који се очекују током ове и следеће године</vt:lpstr>
      <vt:lpstr>Посебни закони који се очекују током ове и следеће године</vt:lpstr>
      <vt:lpstr>Задржавање затечене плате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Radoje Savicevic</dc:creator>
  <cp:lastModifiedBy>Radoje Savicevic</cp:lastModifiedBy>
  <cp:revision>42</cp:revision>
  <dcterms:created xsi:type="dcterms:W3CDTF">2016-03-16T18:12:54Z</dcterms:created>
  <dcterms:modified xsi:type="dcterms:W3CDTF">2016-06-27T12:08:03Z</dcterms:modified>
</cp:coreProperties>
</file>